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60" r:id="rId2"/>
    <p:sldId id="2147376317" r:id="rId3"/>
    <p:sldId id="2147376316" r:id="rId4"/>
    <p:sldId id="301" r:id="rId5"/>
    <p:sldId id="268" r:id="rId6"/>
    <p:sldId id="293" r:id="rId7"/>
    <p:sldId id="298" r:id="rId8"/>
    <p:sldId id="259" r:id="rId9"/>
    <p:sldId id="285" r:id="rId10"/>
    <p:sldId id="270" r:id="rId11"/>
    <p:sldId id="280" r:id="rId12"/>
    <p:sldId id="290" r:id="rId13"/>
    <p:sldId id="287" r:id="rId14"/>
    <p:sldId id="2147376318" r:id="rId15"/>
    <p:sldId id="2147376319" r:id="rId16"/>
  </p:sldIdLst>
  <p:sldSz cx="14630400" cy="8229600"/>
  <p:notesSz cx="8229600" cy="146304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83FF"/>
    <a:srgbClr val="D6C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638"/>
    <p:restoredTop sz="94610"/>
  </p:normalViewPr>
  <p:slideViewPr>
    <p:cSldViewPr snapToGrid="0" snapToObjects="1">
      <p:cViewPr varScale="1">
        <p:scale>
          <a:sx n="95" d="100"/>
          <a:sy n="95" d="100"/>
        </p:scale>
        <p:origin x="2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8939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2533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0258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0789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50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161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338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6869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237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8000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8970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2.mp4"/><Relationship Id="rId7" Type="http://schemas.openxmlformats.org/officeDocument/2006/relationships/image" Target="../media/image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1.jpeg"/><Relationship Id="rId4" Type="http://schemas.openxmlformats.org/officeDocument/2006/relationships/video" Target="../media/media2.mp4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524">
              <a:alpha val="75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864037" y="1870353"/>
            <a:ext cx="12902327" cy="39504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3110"/>
              </a:lnSpc>
              <a:buNone/>
            </a:pPr>
            <a:endParaRPr lang="en-US" sz="1944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1725" y="1870353"/>
            <a:ext cx="7026950" cy="2047994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864037" y="4113927"/>
            <a:ext cx="12519928" cy="185027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6379"/>
              </a:lnSpc>
              <a:buNone/>
            </a:pPr>
            <a:r>
              <a:rPr lang="en-US" sz="4800" kern="0" spc="-102" dirty="0">
                <a:solidFill>
                  <a:schemeClr val="bg1"/>
                </a:solidFill>
                <a:latin typeface="Aptos" panose="020B0004020202020204" pitchFamily="34" charset="0"/>
                <a:ea typeface="Petrona" pitchFamily="34" charset="-122"/>
                <a:cs typeface="Segoe UI" panose="020B0502040204020203" pitchFamily="34" charset="0"/>
              </a:rPr>
              <a:t>Enterprise Agent Framework for
Building </a:t>
            </a:r>
            <a:r>
              <a:rPr lang="en-US" sz="4800" kern="0" spc="-102" dirty="0">
                <a:solidFill>
                  <a:srgbClr val="D883FF"/>
                </a:solidFill>
                <a:latin typeface="Aptos" panose="020B0004020202020204" pitchFamily="34" charset="0"/>
                <a:ea typeface="Petrona" pitchFamily="34" charset="-122"/>
                <a:cs typeface="Segoe UI" panose="020B0502040204020203" pitchFamily="34" charset="0"/>
              </a:rPr>
              <a:t>Reliable</a:t>
            </a:r>
            <a:r>
              <a:rPr lang="en-US" sz="4800" kern="0" spc="-102" dirty="0">
                <a:solidFill>
                  <a:schemeClr val="bg1"/>
                </a:solidFill>
                <a:latin typeface="Aptos" panose="020B0004020202020204" pitchFamily="34" charset="0"/>
                <a:ea typeface="Petrona" pitchFamily="34" charset="-122"/>
                <a:cs typeface="Segoe UI" panose="020B0502040204020203" pitchFamily="34" charset="0"/>
              </a:rPr>
              <a:t> and </a:t>
            </a:r>
            <a:r>
              <a:rPr lang="en-US" sz="4800" kern="0" spc="-102" dirty="0">
                <a:solidFill>
                  <a:srgbClr val="D883FF"/>
                </a:solidFill>
                <a:latin typeface="Aptos" panose="020B0004020202020204" pitchFamily="34" charset="0"/>
                <a:ea typeface="Petrona" pitchFamily="34" charset="-122"/>
                <a:cs typeface="Segoe UI" panose="020B0502040204020203" pitchFamily="34" charset="0"/>
              </a:rPr>
              <a:t>Self-learning</a:t>
            </a:r>
            <a:r>
              <a:rPr lang="en-US" sz="4800" kern="0" spc="-102" dirty="0">
                <a:solidFill>
                  <a:schemeClr val="bg1"/>
                </a:solidFill>
                <a:latin typeface="Aptos" panose="020B0004020202020204" pitchFamily="34" charset="0"/>
                <a:ea typeface="Petrona" pitchFamily="34" charset="-122"/>
                <a:cs typeface="Segoe UI" panose="020B0502040204020203" pitchFamily="34" charset="0"/>
              </a:rPr>
              <a:t> AI Agents</a:t>
            </a:r>
            <a:endParaRPr lang="en-US" sz="4800" dirty="0">
              <a:solidFill>
                <a:schemeClr val="bg1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9852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0">
            <a:extLst>
              <a:ext uri="{FF2B5EF4-FFF2-40B4-BE49-F238E27FC236}">
                <a16:creationId xmlns:a16="http://schemas.microsoft.com/office/drawing/2014/main" id="{75BD17C9-E930-B089-5050-044E69A3438E}"/>
              </a:ext>
            </a:extLst>
          </p:cNvPr>
          <p:cNvSpPr/>
          <p:nvPr/>
        </p:nvSpPr>
        <p:spPr>
          <a:xfrm>
            <a:off x="0" y="0"/>
            <a:ext cx="14630400" cy="8471059"/>
          </a:xfrm>
          <a:prstGeom prst="rect">
            <a:avLst/>
          </a:prstGeom>
          <a:solidFill>
            <a:srgbClr val="0C0524">
              <a:alpha val="75000"/>
            </a:srgbClr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524">
              <a:alpha val="75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864036" y="1452980"/>
            <a:ext cx="13032073" cy="161996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6379"/>
              </a:lnSpc>
              <a:buNone/>
            </a:pPr>
            <a:r>
              <a:rPr lang="en-US" sz="5103" kern="0" spc="-102" dirty="0">
                <a:solidFill>
                  <a:srgbClr val="FF8AAF"/>
                </a:solidFill>
                <a:latin typeface="Aptos" panose="020B0004020202020204" pitchFamily="34" charset="0"/>
                <a:ea typeface="Petrona" pitchFamily="34" charset="-122"/>
                <a:cs typeface="Petrona" pitchFamily="34" charset="-120"/>
              </a:rPr>
              <a:t>Backed by continuous research and experimentations</a:t>
            </a:r>
            <a:endParaRPr lang="en-US" sz="5103" dirty="0">
              <a:latin typeface="Aptos" panose="020B00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864037" y="4006334"/>
            <a:ext cx="2773918" cy="40505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3189"/>
              </a:lnSpc>
              <a:buNone/>
            </a:pPr>
            <a:r>
              <a:rPr lang="en-US" sz="2552" b="1" kern="0" spc="-51" dirty="0">
                <a:solidFill>
                  <a:srgbClr val="FF8AAF"/>
                </a:solidFill>
                <a:latin typeface="Aptos" panose="020B0004020202020204" pitchFamily="34" charset="0"/>
                <a:ea typeface="Petrona" pitchFamily="34" charset="-122"/>
                <a:cs typeface="Petrona" pitchFamily="34" charset="-120"/>
              </a:rPr>
              <a:t>AutoRAG</a:t>
            </a:r>
            <a:endParaRPr lang="en-US" sz="2552" dirty="0">
              <a:latin typeface="Aptos" panose="020B00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864037" y="4658201"/>
            <a:ext cx="2773918" cy="157995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488"/>
              </a:lnSpc>
              <a:buNone/>
            </a:pPr>
            <a:r>
              <a:rPr lang="en-US" sz="1555" kern="0" spc="-39" dirty="0">
                <a:solidFill>
                  <a:srgbClr val="E0D6DE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AutoRAG detects the data type, instructions and outcomes, runs 100+ RAG permutations and narrow down to the top 3 pipelines.</a:t>
            </a:r>
            <a:endParaRPr lang="en-US" sz="1555" dirty="0">
              <a:latin typeface="Aptos" panose="020B00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4247793" y="4006334"/>
            <a:ext cx="2773918" cy="40505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3189"/>
              </a:lnSpc>
              <a:buNone/>
            </a:pPr>
            <a:r>
              <a:rPr lang="en-US" sz="2552" b="1" kern="0" spc="-51" dirty="0">
                <a:solidFill>
                  <a:srgbClr val="FF8AAF"/>
                </a:solidFill>
                <a:latin typeface="Aptos" panose="020B0004020202020204" pitchFamily="34" charset="0"/>
                <a:ea typeface="Petrona" pitchFamily="34" charset="-122"/>
                <a:cs typeface="Petrona" pitchFamily="34" charset="-120"/>
              </a:rPr>
              <a:t>LAgMo</a:t>
            </a:r>
            <a:endParaRPr lang="en-US" sz="2552" dirty="0">
              <a:latin typeface="Aptos" panose="020B00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4247793" y="4658201"/>
            <a:ext cx="2773918" cy="126396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488"/>
              </a:lnSpc>
              <a:buNone/>
            </a:pPr>
            <a:r>
              <a:rPr lang="en-US" sz="1555" kern="0" spc="-39" dirty="0">
                <a:solidFill>
                  <a:srgbClr val="E0D6DE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A finetuned LLM that is purpose built for building agentic workflows using prompts.</a:t>
            </a:r>
            <a:endParaRPr lang="en-US" sz="1555" dirty="0">
              <a:latin typeface="Aptos" panose="020B00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7631549" y="4006334"/>
            <a:ext cx="2773918" cy="40505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3189"/>
              </a:lnSpc>
              <a:buNone/>
            </a:pPr>
            <a:r>
              <a:rPr lang="en-US" sz="2552" b="1" kern="0" spc="-51" dirty="0" err="1">
                <a:solidFill>
                  <a:srgbClr val="FF8AAF"/>
                </a:solidFill>
                <a:latin typeface="Aptos" panose="020B0004020202020204" pitchFamily="34" charset="0"/>
                <a:ea typeface="Petrona" pitchFamily="34" charset="-122"/>
                <a:cs typeface="Petrona" pitchFamily="34" charset="-120"/>
              </a:rPr>
              <a:t>AgentMesh</a:t>
            </a:r>
            <a:endParaRPr lang="en-US" sz="2552" dirty="0">
              <a:latin typeface="Aptos" panose="020B0004020202020204" pitchFamily="34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7631549" y="4658201"/>
            <a:ext cx="2773918" cy="157995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488"/>
              </a:lnSpc>
              <a:buNone/>
            </a:pPr>
            <a:r>
              <a:rPr lang="en-US" sz="1555" kern="0" spc="-39" dirty="0">
                <a:solidFill>
                  <a:srgbClr val="E0D6DE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Inter-agent communication protocol that helps agents share data with one another in a secure and policy driven manner.</a:t>
            </a:r>
            <a:endParaRPr lang="en-US" sz="1555" dirty="0">
              <a:latin typeface="Aptos" panose="020B0004020202020204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11015305" y="4006334"/>
            <a:ext cx="2773918" cy="40505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3189"/>
              </a:lnSpc>
              <a:buNone/>
            </a:pPr>
            <a:r>
              <a:rPr lang="en-US" sz="2552" b="1" kern="0" spc="-51" dirty="0">
                <a:solidFill>
                  <a:srgbClr val="FF8AAF"/>
                </a:solidFill>
                <a:latin typeface="Aptos" panose="020B0004020202020204" pitchFamily="34" charset="0"/>
                <a:ea typeface="Petrona" pitchFamily="34" charset="-122"/>
                <a:cs typeface="Petrona" pitchFamily="34" charset="-120"/>
              </a:rPr>
              <a:t>ProgramE</a:t>
            </a:r>
            <a:endParaRPr lang="en-US" sz="2552" dirty="0">
              <a:latin typeface="Aptos" panose="020B000402020202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11015305" y="4658201"/>
            <a:ext cx="2773918" cy="94797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488"/>
              </a:lnSpc>
              <a:buNone/>
            </a:pPr>
            <a:r>
              <a:rPr lang="en-US" sz="1555" kern="0" spc="-39" dirty="0">
                <a:solidFill>
                  <a:srgbClr val="E0D6DE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An IDE to build agents and agentic workflows with natural language.</a:t>
            </a:r>
            <a:endParaRPr lang="en-US" sz="1555" dirty="0">
              <a:latin typeface="Aptos" panose="020B00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524">
              <a:alpha val="75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731515" y="327958"/>
            <a:ext cx="9355336" cy="80998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6379"/>
              </a:lnSpc>
              <a:buNone/>
            </a:pPr>
            <a:r>
              <a:rPr lang="en-US" sz="5103" kern="0" spc="-102" dirty="0">
                <a:solidFill>
                  <a:srgbClr val="FF8AAF"/>
                </a:solidFill>
                <a:latin typeface="Aptos" panose="020B0004020202020204" pitchFamily="34" charset="0"/>
                <a:ea typeface="Petrona" pitchFamily="34" charset="-122"/>
                <a:cs typeface="Petrona" pitchFamily="34" charset="-120"/>
              </a:rPr>
              <a:t>Build on </a:t>
            </a:r>
            <a:r>
              <a:rPr lang="en-US" sz="5103" kern="0" spc="-102" dirty="0" err="1">
                <a:solidFill>
                  <a:srgbClr val="FF8AAF"/>
                </a:solidFill>
                <a:latin typeface="Aptos" panose="020B0004020202020204" pitchFamily="34" charset="0"/>
                <a:ea typeface="Petrona" pitchFamily="34" charset="-122"/>
                <a:cs typeface="Petrona" pitchFamily="34" charset="-120"/>
              </a:rPr>
              <a:t>Lyzr</a:t>
            </a:r>
            <a:r>
              <a:rPr lang="en-US" sz="5103" kern="0" spc="-102" dirty="0">
                <a:solidFill>
                  <a:srgbClr val="FF8AAF"/>
                </a:solidFill>
                <a:latin typeface="Aptos" panose="020B0004020202020204" pitchFamily="34" charset="0"/>
                <a:ea typeface="Petrona" pitchFamily="34" charset="-122"/>
                <a:cs typeface="Petrona" pitchFamily="34" charset="-120"/>
              </a:rPr>
              <a:t> the way you prefer</a:t>
            </a:r>
            <a:endParaRPr lang="en-US" sz="5103" dirty="0">
              <a:latin typeface="Aptos" panose="020B0004020202020204" pitchFamily="34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537511" y="1736512"/>
            <a:ext cx="5793064" cy="547267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r>
              <a:rPr lang="en-US" sz="2400" dirty="0">
                <a:solidFill>
                  <a:srgbClr val="D883FF"/>
                </a:solidFill>
                <a:latin typeface="Aptos" panose="020B0004020202020204" pitchFamily="34" charset="0"/>
              </a:rPr>
              <a:t>For Enterprises</a:t>
            </a:r>
          </a:p>
          <a:p>
            <a:endParaRPr lang="en-US" sz="24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Aptos" panose="020B0004020202020204" pitchFamily="34" charset="0"/>
              </a:rPr>
              <a:t>- </a:t>
            </a:r>
            <a:r>
              <a:rPr lang="en-US" sz="2400" dirty="0" err="1">
                <a:solidFill>
                  <a:schemeClr val="bg1"/>
                </a:solidFill>
                <a:latin typeface="Aptos" panose="020B0004020202020204" pitchFamily="34" charset="0"/>
              </a:rPr>
              <a:t>Lyzr</a:t>
            </a:r>
            <a:r>
              <a:rPr lang="en-US" sz="2400" dirty="0">
                <a:solidFill>
                  <a:schemeClr val="bg1"/>
                </a:solidFill>
                <a:latin typeface="Aptos" panose="020B0004020202020204" pitchFamily="34" charset="0"/>
              </a:rPr>
              <a:t> Professional Services</a:t>
            </a:r>
          </a:p>
          <a:p>
            <a:r>
              <a:rPr lang="en-US" sz="2400" dirty="0">
                <a:solidFill>
                  <a:schemeClr val="bg1"/>
                </a:solidFill>
                <a:latin typeface="Aptos" panose="020B0004020202020204" pitchFamily="34" charset="0"/>
              </a:rPr>
              <a:t>- </a:t>
            </a:r>
            <a:r>
              <a:rPr lang="en-US" sz="2400" dirty="0" err="1">
                <a:solidFill>
                  <a:schemeClr val="bg1"/>
                </a:solidFill>
                <a:latin typeface="Aptos" panose="020B0004020202020204" pitchFamily="34" charset="0"/>
              </a:rPr>
              <a:t>Lyzr</a:t>
            </a:r>
            <a:r>
              <a:rPr lang="en-US" sz="2400" dirty="0">
                <a:solidFill>
                  <a:schemeClr val="bg1"/>
                </a:solidFill>
                <a:latin typeface="Aptos" panose="020B0004020202020204" pitchFamily="34" charset="0"/>
              </a:rPr>
              <a:t> Partner Network </a:t>
            </a:r>
          </a:p>
          <a:p>
            <a:endParaRPr lang="en-US" sz="2400" u="sng" kern="0" spc="-51" dirty="0">
              <a:solidFill>
                <a:schemeClr val="bg1"/>
              </a:solidFill>
              <a:latin typeface="Aptos" panose="020B0004020202020204" pitchFamily="34" charset="0"/>
              <a:ea typeface="Petrona" pitchFamily="34" charset="-122"/>
              <a:cs typeface="Petrona" pitchFamily="34" charset="-120"/>
            </a:endParaRPr>
          </a:p>
          <a:p>
            <a:r>
              <a:rPr lang="en-US" sz="2400" kern="0" spc="-51" dirty="0">
                <a:solidFill>
                  <a:srgbClr val="D883FF"/>
                </a:solidFill>
                <a:latin typeface="Aptos" panose="020B0004020202020204" pitchFamily="34" charset="0"/>
                <a:ea typeface="Petrona" pitchFamily="34" charset="-122"/>
                <a:cs typeface="Petrona" pitchFamily="34" charset="-120"/>
              </a:rPr>
              <a:t>For Developers</a:t>
            </a:r>
          </a:p>
          <a:p>
            <a:pPr marL="0" indent="0">
              <a:buNone/>
            </a:pPr>
            <a:endParaRPr lang="en-US" sz="2400" kern="0" spc="-51" dirty="0">
              <a:solidFill>
                <a:schemeClr val="bg1"/>
              </a:solidFill>
              <a:latin typeface="Aptos" panose="020B0004020202020204" pitchFamily="34" charset="0"/>
              <a:ea typeface="Petrona" pitchFamily="34" charset="-122"/>
              <a:cs typeface="Petrona" pitchFamily="34" charset="-120"/>
            </a:endParaRPr>
          </a:p>
          <a:p>
            <a:pPr marL="0" indent="0">
              <a:buNone/>
            </a:pPr>
            <a:r>
              <a:rPr lang="en-US" sz="2400" kern="0" spc="-51" dirty="0">
                <a:solidFill>
                  <a:schemeClr val="bg1"/>
                </a:solidFill>
                <a:latin typeface="Aptos" panose="020B0004020202020204" pitchFamily="34" charset="0"/>
                <a:ea typeface="Petrona" pitchFamily="34" charset="-122"/>
                <a:cs typeface="Petrona" pitchFamily="34" charset="-120"/>
              </a:rPr>
              <a:t>- Enterprise APIs</a:t>
            </a:r>
            <a:br>
              <a:rPr lang="en-US" sz="2400" kern="0" spc="-51" dirty="0">
                <a:solidFill>
                  <a:schemeClr val="bg1"/>
                </a:solidFill>
                <a:latin typeface="Aptos" panose="020B0004020202020204" pitchFamily="34" charset="0"/>
                <a:ea typeface="Petrona" pitchFamily="34" charset="-122"/>
                <a:cs typeface="Petrona" pitchFamily="34" charset="-120"/>
              </a:rPr>
            </a:br>
            <a:r>
              <a:rPr lang="en-US" sz="2400" kern="0" spc="-51" dirty="0">
                <a:solidFill>
                  <a:schemeClr val="bg1"/>
                </a:solidFill>
                <a:latin typeface="Aptos" panose="020B0004020202020204" pitchFamily="34" charset="0"/>
                <a:ea typeface="Petrona" pitchFamily="34" charset="-122"/>
                <a:cs typeface="Petrona" pitchFamily="34" charset="-120"/>
              </a:rPr>
              <a:t>- Opensource SDKs</a:t>
            </a: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D883FF"/>
                </a:solidFill>
                <a:latin typeface="Aptos" panose="020B0004020202020204" pitchFamily="34" charset="0"/>
              </a:rPr>
              <a:t>For No-code Builders</a:t>
            </a: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Aptos" panose="020B0004020202020204" pitchFamily="34" charset="0"/>
              </a:rPr>
              <a:t>- </a:t>
            </a:r>
            <a:r>
              <a:rPr lang="en-US" sz="2400" dirty="0" err="1">
                <a:solidFill>
                  <a:schemeClr val="bg1"/>
                </a:solidFill>
                <a:latin typeface="Aptos" panose="020B0004020202020204" pitchFamily="34" charset="0"/>
              </a:rPr>
              <a:t>Lyzr</a:t>
            </a:r>
            <a:r>
              <a:rPr lang="en-US" sz="2400" dirty="0">
                <a:solidFill>
                  <a:schemeClr val="bg1"/>
                </a:solidFill>
                <a:latin typeface="Aptos" panose="020B0004020202020204" pitchFamily="34" charset="0"/>
              </a:rPr>
              <a:t> OGI Studio</a:t>
            </a:r>
          </a:p>
          <a:p>
            <a:endParaRPr lang="en-US" sz="24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endParaRPr lang="en-US" sz="24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16" name="CleanShot 2024-08-06 at 14.44.19">
            <a:hlinkClick r:id="" action="ppaction://media"/>
            <a:extLst>
              <a:ext uri="{FF2B5EF4-FFF2-40B4-BE49-F238E27FC236}">
                <a16:creationId xmlns:a16="http://schemas.microsoft.com/office/drawing/2014/main" id="{54126E81-2293-E72F-FA85-B81C413EB3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82625" y="1465899"/>
            <a:ext cx="4157723" cy="2990238"/>
          </a:xfrm>
          <a:prstGeom prst="rect">
            <a:avLst/>
          </a:prstGeom>
        </p:spPr>
      </p:pic>
      <p:pic>
        <p:nvPicPr>
          <p:cNvPr id="5" name="CleanShot 2024-08-06 at 14.45.40">
            <a:hlinkClick r:id="" action="ppaction://media"/>
            <a:extLst>
              <a:ext uri="{FF2B5EF4-FFF2-40B4-BE49-F238E27FC236}">
                <a16:creationId xmlns:a16="http://schemas.microsoft.com/office/drawing/2014/main" id="{AB674102-8B76-C4D5-6AD7-CCBF1580897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35251" y="2913787"/>
            <a:ext cx="4532244" cy="2854818"/>
          </a:xfrm>
          <a:prstGeom prst="rect">
            <a:avLst/>
          </a:prstGeom>
        </p:spPr>
      </p:pic>
      <p:pic>
        <p:nvPicPr>
          <p:cNvPr id="7" name="Picture 2" descr="Predictive software engineering: the ultimate way to deliver working  software | CIO">
            <a:extLst>
              <a:ext uri="{FF2B5EF4-FFF2-40B4-BE49-F238E27FC236}">
                <a16:creationId xmlns:a16="http://schemas.microsoft.com/office/drawing/2014/main" id="{2D148277-CC93-9A13-4E6A-790A70BC4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6600" y="5054709"/>
            <a:ext cx="3652626" cy="243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5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524">
              <a:alpha val="75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694687" y="1069040"/>
            <a:ext cx="4939632" cy="169748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6379"/>
              </a:lnSpc>
              <a:buNone/>
            </a:pPr>
            <a:r>
              <a:rPr lang="en-US" sz="5103" kern="0" spc="-102" dirty="0">
                <a:solidFill>
                  <a:srgbClr val="FF8AAF"/>
                </a:solidFill>
                <a:latin typeface="Aptos" panose="020B0004020202020204" pitchFamily="34" charset="0"/>
                <a:ea typeface="Petrona" pitchFamily="34" charset="-122"/>
                <a:cs typeface="Petrona" pitchFamily="34" charset="-120"/>
              </a:rPr>
              <a:t>Enterprise Ready</a:t>
            </a:r>
          </a:p>
          <a:p>
            <a:pPr marL="0" indent="0">
              <a:lnSpc>
                <a:spcPts val="6379"/>
              </a:lnSpc>
              <a:buNone/>
            </a:pPr>
            <a:r>
              <a:rPr lang="en-US" sz="5103" kern="0" spc="-102" dirty="0">
                <a:solidFill>
                  <a:srgbClr val="FF8AAF"/>
                </a:solidFill>
                <a:latin typeface="Aptos" panose="020B0004020202020204" pitchFamily="34" charset="0"/>
                <a:ea typeface="Petrona" pitchFamily="34" charset="-122"/>
                <a:cs typeface="Petrona" pitchFamily="34" charset="-120"/>
              </a:rPr>
              <a:t>Integrations</a:t>
            </a:r>
          </a:p>
          <a:p>
            <a:pPr marL="0" indent="0">
              <a:lnSpc>
                <a:spcPts val="6379"/>
              </a:lnSpc>
              <a:buNone/>
            </a:pPr>
            <a:endParaRPr lang="en-US" sz="5103" dirty="0">
              <a:latin typeface="Aptos" panose="020B00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DDFB853-D436-A873-A00C-B17F60124F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8" t="11601" r="6130" b="11274"/>
          <a:stretch/>
        </p:blipFill>
        <p:spPr bwMode="auto">
          <a:xfrm>
            <a:off x="6615953" y="1069040"/>
            <a:ext cx="7669385" cy="609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2">
            <a:extLst>
              <a:ext uri="{FF2B5EF4-FFF2-40B4-BE49-F238E27FC236}">
                <a16:creationId xmlns:a16="http://schemas.microsoft.com/office/drawing/2014/main" id="{10A19E85-B199-C6ED-428E-DF3347281B8C}"/>
              </a:ext>
            </a:extLst>
          </p:cNvPr>
          <p:cNvSpPr/>
          <p:nvPr/>
        </p:nvSpPr>
        <p:spPr>
          <a:xfrm>
            <a:off x="694687" y="3462618"/>
            <a:ext cx="5222019" cy="200045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ptos" panose="020B0004020202020204" pitchFamily="34" charset="0"/>
              </a:rPr>
              <a:t>- 250+ LLMs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ptos" panose="020B0004020202020204" pitchFamily="34" charset="0"/>
              </a:rPr>
              <a:t>- Runs on all major cloud platforms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ptos" panose="020B0004020202020204" pitchFamily="34" charset="0"/>
              </a:rPr>
              <a:t>- Integrates with enterprise applications</a:t>
            </a:r>
          </a:p>
          <a:p>
            <a:pPr>
              <a:lnSpc>
                <a:spcPct val="150000"/>
              </a:lnSpc>
            </a:pPr>
            <a:endParaRPr lang="en-US" sz="2400" u="sng" kern="0" spc="-51" dirty="0">
              <a:solidFill>
                <a:schemeClr val="bg1"/>
              </a:solidFill>
              <a:latin typeface="Aptos" panose="020B0004020202020204" pitchFamily="34" charset="0"/>
              <a:ea typeface="Petrona" pitchFamily="34" charset="-122"/>
              <a:cs typeface="Petrona" pitchFamily="34" charset="-12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8052FF-8BAD-5020-55E2-A709F3EA56B4}"/>
              </a:ext>
            </a:extLst>
          </p:cNvPr>
          <p:cNvSpPr txBox="1"/>
          <p:nvPr/>
        </p:nvSpPr>
        <p:spPr>
          <a:xfrm>
            <a:off x="681240" y="7023369"/>
            <a:ext cx="5576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Aptos" panose="020B0004020202020204" pitchFamily="34" charset="0"/>
              </a:rPr>
              <a:t>* custom integrations will be built by </a:t>
            </a:r>
            <a:r>
              <a:rPr lang="en-US" sz="1800" dirty="0" err="1">
                <a:solidFill>
                  <a:schemeClr val="bg1"/>
                </a:solidFill>
                <a:latin typeface="Aptos" panose="020B0004020202020204" pitchFamily="34" charset="0"/>
              </a:rPr>
              <a:t>Lyzr</a:t>
            </a:r>
            <a:r>
              <a:rPr lang="en-US" sz="1800" dirty="0">
                <a:solidFill>
                  <a:schemeClr val="bg1"/>
                </a:solidFill>
                <a:latin typeface="Aptos" panose="020B0004020202020204" pitchFamily="34" charset="0"/>
              </a:rPr>
              <a:t> Professional Services team on a need basis</a:t>
            </a:r>
            <a:endParaRPr lang="en-US" sz="1800" u="sng" kern="0" spc="-51" dirty="0">
              <a:solidFill>
                <a:schemeClr val="bg1"/>
              </a:solidFill>
              <a:latin typeface="Aptos" panose="020B0004020202020204" pitchFamily="34" charset="0"/>
              <a:ea typeface="Petrona" pitchFamily="34" charset="-122"/>
              <a:cs typeface="Petrona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016428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524">
              <a:alpha val="75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864037" y="1699617"/>
            <a:ext cx="8547378" cy="64805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103"/>
              </a:lnSpc>
              <a:buNone/>
            </a:pPr>
            <a:r>
              <a:rPr lang="en-US" sz="4082" b="1" kern="0" spc="-82" dirty="0">
                <a:solidFill>
                  <a:srgbClr val="FF8AAF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License Based Pricing (No Throttling)</a:t>
            </a:r>
            <a:endParaRPr lang="en-US" sz="4082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6765" y="2902982"/>
            <a:ext cx="2153364" cy="1291828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193244" y="4472464"/>
            <a:ext cx="3240405" cy="40505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189"/>
              </a:lnSpc>
              <a:buNone/>
            </a:pPr>
            <a:r>
              <a:rPr lang="en-US" sz="2552" b="1" kern="0" spc="-51" dirty="0">
                <a:solidFill>
                  <a:srgbClr val="FF8AAF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Autonomous Agents</a:t>
            </a:r>
            <a:endParaRPr lang="en-US" sz="2552" dirty="0"/>
          </a:p>
        </p:txBody>
      </p:sp>
      <p:sp>
        <p:nvSpPr>
          <p:cNvPr id="7" name="Text 3"/>
          <p:cNvSpPr/>
          <p:nvPr/>
        </p:nvSpPr>
        <p:spPr>
          <a:xfrm>
            <a:off x="869156" y="5124331"/>
            <a:ext cx="3888462" cy="48601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827"/>
              </a:lnSpc>
              <a:buNone/>
            </a:pPr>
            <a:r>
              <a:rPr lang="en-US" sz="3062" b="1" kern="0" spc="-61" dirty="0">
                <a:solidFill>
                  <a:srgbClr val="FF8AAF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$1999/agent/mo</a:t>
            </a:r>
            <a:endParaRPr lang="en-US" sz="3062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5197" y="2902982"/>
            <a:ext cx="1975009" cy="1230392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5702498" y="4411028"/>
            <a:ext cx="3240405" cy="40505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189"/>
              </a:lnSpc>
              <a:buNone/>
            </a:pPr>
            <a:r>
              <a:rPr lang="en-US" sz="2552" b="1" kern="0" spc="-51" dirty="0">
                <a:solidFill>
                  <a:srgbClr val="FF8AAF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Single-task Agents</a:t>
            </a:r>
            <a:endParaRPr lang="en-US" sz="2552" dirty="0"/>
          </a:p>
        </p:txBody>
      </p:sp>
      <p:sp>
        <p:nvSpPr>
          <p:cNvPr id="10" name="Text 5"/>
          <p:cNvSpPr/>
          <p:nvPr/>
        </p:nvSpPr>
        <p:spPr>
          <a:xfrm>
            <a:off x="5378529" y="5062895"/>
            <a:ext cx="3888462" cy="48601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827"/>
              </a:lnSpc>
              <a:buNone/>
            </a:pPr>
            <a:r>
              <a:rPr lang="en-US" sz="3062" b="1" kern="0" spc="-61" dirty="0">
                <a:solidFill>
                  <a:srgbClr val="FF8AAF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$399/agent/mo</a:t>
            </a:r>
            <a:endParaRPr lang="en-US" sz="3062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77036" y="2902982"/>
            <a:ext cx="2509957" cy="1224796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10211872" y="4405432"/>
            <a:ext cx="3240405" cy="40505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189"/>
              </a:lnSpc>
              <a:buNone/>
            </a:pPr>
            <a:r>
              <a:rPr lang="en-US" sz="2552" b="1" kern="0" spc="-51" dirty="0">
                <a:solidFill>
                  <a:srgbClr val="FF8AAF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Custom Agents</a:t>
            </a:r>
            <a:endParaRPr lang="en-US" sz="2552" dirty="0"/>
          </a:p>
        </p:txBody>
      </p:sp>
      <p:sp>
        <p:nvSpPr>
          <p:cNvPr id="13" name="Text 7"/>
          <p:cNvSpPr/>
          <p:nvPr/>
        </p:nvSpPr>
        <p:spPr>
          <a:xfrm>
            <a:off x="9887783" y="5057299"/>
            <a:ext cx="3888462" cy="48601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827"/>
              </a:lnSpc>
              <a:buNone/>
            </a:pPr>
            <a:r>
              <a:rPr lang="en-US" sz="3062" b="1" kern="0" spc="-61" dirty="0">
                <a:solidFill>
                  <a:srgbClr val="FF8AAF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$399/agent unit/mo</a:t>
            </a:r>
            <a:endParaRPr lang="en-US" sz="3062" dirty="0"/>
          </a:p>
        </p:txBody>
      </p:sp>
      <p:sp>
        <p:nvSpPr>
          <p:cNvPr id="14" name="Text 8"/>
          <p:cNvSpPr/>
          <p:nvPr/>
        </p:nvSpPr>
        <p:spPr>
          <a:xfrm>
            <a:off x="864037" y="6134814"/>
            <a:ext cx="12902327" cy="39504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3110"/>
              </a:lnSpc>
              <a:buNone/>
            </a:pPr>
            <a:r>
              <a:rPr lang="en-US" sz="1944" kern="0" spc="-39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* Customers pay directly to cloud and LLM providers as per usage</a:t>
            </a:r>
            <a:endParaRPr lang="en-US" sz="1944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524">
              <a:alpha val="75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1281914" y="2662940"/>
            <a:ext cx="4939632" cy="259485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6379"/>
              </a:lnSpc>
              <a:buNone/>
            </a:pPr>
            <a:r>
              <a:rPr lang="en-US" sz="5103" kern="0" spc="-102" dirty="0">
                <a:solidFill>
                  <a:srgbClr val="FF8AAF"/>
                </a:solidFill>
                <a:latin typeface="Aptos" panose="020B0004020202020204" pitchFamily="34" charset="0"/>
                <a:ea typeface="Petrona" pitchFamily="34" charset="-122"/>
                <a:cs typeface="Petrona" pitchFamily="34" charset="-120"/>
              </a:rPr>
              <a:t>3-Month Pilot</a:t>
            </a:r>
          </a:p>
          <a:p>
            <a:pPr marL="0" indent="0">
              <a:lnSpc>
                <a:spcPts val="6379"/>
              </a:lnSpc>
              <a:buNone/>
            </a:pPr>
            <a:r>
              <a:rPr lang="en-US" sz="5103" kern="0" spc="-102" dirty="0">
                <a:solidFill>
                  <a:srgbClr val="FF8AAF"/>
                </a:solidFill>
                <a:latin typeface="Aptos" panose="020B0004020202020204" pitchFamily="34" charset="0"/>
                <a:ea typeface="Petrona" pitchFamily="34" charset="-122"/>
              </a:rPr>
              <a:t>For Select</a:t>
            </a:r>
          </a:p>
          <a:p>
            <a:pPr marL="0" indent="0">
              <a:lnSpc>
                <a:spcPts val="6379"/>
              </a:lnSpc>
              <a:buNone/>
            </a:pPr>
            <a:r>
              <a:rPr lang="en-US" sz="5103" kern="0" spc="-102" dirty="0">
                <a:solidFill>
                  <a:srgbClr val="FF8AAF"/>
                </a:solidFill>
                <a:latin typeface="Aptos" panose="020B0004020202020204" pitchFamily="34" charset="0"/>
                <a:ea typeface="Petrona" pitchFamily="34" charset="-122"/>
              </a:rPr>
              <a:t>Customers</a:t>
            </a:r>
            <a:endParaRPr lang="en-US" sz="5103" dirty="0">
              <a:latin typeface="Aptos" panose="020B0004020202020204" pitchFamily="34" charset="0"/>
            </a:endParaRPr>
          </a:p>
        </p:txBody>
      </p:sp>
      <p:sp>
        <p:nvSpPr>
          <p:cNvPr id="11" name="Text 2">
            <a:extLst>
              <a:ext uri="{FF2B5EF4-FFF2-40B4-BE49-F238E27FC236}">
                <a16:creationId xmlns:a16="http://schemas.microsoft.com/office/drawing/2014/main" id="{10A19E85-B199-C6ED-428E-DF3347281B8C}"/>
              </a:ext>
            </a:extLst>
          </p:cNvPr>
          <p:cNvSpPr/>
          <p:nvPr/>
        </p:nvSpPr>
        <p:spPr>
          <a:xfrm>
            <a:off x="7315200" y="2134929"/>
            <a:ext cx="5222019" cy="365087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ptos" panose="020B0004020202020204" pitchFamily="34" charset="0"/>
              </a:rPr>
              <a:t>- Use Case Discovery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ptos" panose="020B0004020202020204" pitchFamily="34" charset="0"/>
              </a:rPr>
              <a:t>- Fully Paid 3-Month Pilot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ptos" panose="020B0004020202020204" pitchFamily="34" charset="0"/>
              </a:rPr>
              <a:t>- Dedicated Engineering Focus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ptos" panose="020B0004020202020204" pitchFamily="34" charset="0"/>
              </a:rPr>
              <a:t>- No License Fee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ptos" panose="020B0004020202020204" pitchFamily="34" charset="0"/>
              </a:rPr>
              <a:t>- No Charges for Customizations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ptos" panose="020B0004020202020204" pitchFamily="34" charset="0"/>
              </a:rPr>
              <a:t>- No Charges for New Integrations</a:t>
            </a:r>
          </a:p>
          <a:p>
            <a:pPr>
              <a:lnSpc>
                <a:spcPct val="150000"/>
              </a:lnSpc>
            </a:pPr>
            <a:endParaRPr lang="en-US" sz="2400" u="sng" kern="0" spc="-51" dirty="0">
              <a:solidFill>
                <a:schemeClr val="bg1"/>
              </a:solidFill>
              <a:latin typeface="Aptos" panose="020B0004020202020204" pitchFamily="34" charset="0"/>
              <a:ea typeface="Petrona" pitchFamily="34" charset="-122"/>
              <a:cs typeface="Petrona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009604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524">
              <a:alpha val="75000"/>
            </a:srgbClr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5" name="Image 1" descr="preencoded.png">
            <a:extLst>
              <a:ext uri="{FF2B5EF4-FFF2-40B4-BE49-F238E27FC236}">
                <a16:creationId xmlns:a16="http://schemas.microsoft.com/office/drawing/2014/main" id="{38A4B852-23AC-6DA0-6C7D-800C2586D2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234" r="12684"/>
          <a:stretch/>
        </p:blipFill>
        <p:spPr>
          <a:xfrm>
            <a:off x="4049574" y="2737082"/>
            <a:ext cx="6531249" cy="2755436"/>
          </a:xfrm>
          <a:prstGeom prst="rect">
            <a:avLst/>
          </a:prstGeom>
        </p:spPr>
      </p:pic>
      <p:sp>
        <p:nvSpPr>
          <p:cNvPr id="6" name="Text 1">
            <a:extLst>
              <a:ext uri="{FF2B5EF4-FFF2-40B4-BE49-F238E27FC236}">
                <a16:creationId xmlns:a16="http://schemas.microsoft.com/office/drawing/2014/main" id="{7B9F3FDC-3417-F441-1E7E-2EC056ADCB7E}"/>
              </a:ext>
            </a:extLst>
          </p:cNvPr>
          <p:cNvSpPr/>
          <p:nvPr/>
        </p:nvSpPr>
        <p:spPr>
          <a:xfrm>
            <a:off x="5952136" y="1578212"/>
            <a:ext cx="2726124" cy="77581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5223"/>
              </a:lnSpc>
              <a:buNone/>
            </a:pPr>
            <a:r>
              <a:rPr lang="en-US" sz="3200" kern="0" spc="-84" dirty="0">
                <a:solidFill>
                  <a:schemeClr val="bg1"/>
                </a:solidFill>
                <a:latin typeface="Aptos" panose="020B0004020202020204" pitchFamily="34" charset="0"/>
                <a:ea typeface="Petrona" pitchFamily="34" charset="-122"/>
                <a:cs typeface="Segoe UI" panose="020B0502040204020203" pitchFamily="34" charset="0"/>
              </a:rPr>
              <a:t>Towards OGI</a:t>
            </a:r>
          </a:p>
        </p:txBody>
      </p:sp>
      <p:sp>
        <p:nvSpPr>
          <p:cNvPr id="7" name="Text 2">
            <a:extLst>
              <a:ext uri="{FF2B5EF4-FFF2-40B4-BE49-F238E27FC236}">
                <a16:creationId xmlns:a16="http://schemas.microsoft.com/office/drawing/2014/main" id="{A4F3DBA3-E858-5196-E029-BF876EDEC04D}"/>
              </a:ext>
            </a:extLst>
          </p:cNvPr>
          <p:cNvSpPr/>
          <p:nvPr/>
        </p:nvSpPr>
        <p:spPr>
          <a:xfrm>
            <a:off x="4180894" y="6235421"/>
            <a:ext cx="6268610" cy="122321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ptos" panose="020B0004020202020204" pitchFamily="34" charset="0"/>
              </a:rPr>
              <a:t>Website -https://</a:t>
            </a:r>
            <a:r>
              <a:rPr lang="en-US" sz="2400" dirty="0" err="1">
                <a:solidFill>
                  <a:schemeClr val="bg1"/>
                </a:solidFill>
                <a:latin typeface="Aptos" panose="020B0004020202020204" pitchFamily="34" charset="0"/>
              </a:rPr>
              <a:t>www.lyzr.ai</a:t>
            </a:r>
            <a:r>
              <a:rPr lang="en-US" sz="2400" dirty="0">
                <a:solidFill>
                  <a:schemeClr val="bg1"/>
                </a:solidFill>
                <a:latin typeface="Aptos" panose="020B0004020202020204" pitchFamily="34" charset="0"/>
              </a:rPr>
              <a:t>/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ptos" panose="020B0004020202020204" pitchFamily="34" charset="0"/>
              </a:rPr>
              <a:t>Book Demo - https://</a:t>
            </a:r>
            <a:r>
              <a:rPr lang="en-US" sz="2400" dirty="0" err="1">
                <a:solidFill>
                  <a:schemeClr val="bg1"/>
                </a:solidFill>
                <a:latin typeface="Aptos" panose="020B0004020202020204" pitchFamily="34" charset="0"/>
              </a:rPr>
              <a:t>www.lyzr.ai</a:t>
            </a:r>
            <a:r>
              <a:rPr lang="en-US" sz="2400" dirty="0">
                <a:solidFill>
                  <a:schemeClr val="bg1"/>
                </a:solidFill>
                <a:latin typeface="Aptos" panose="020B0004020202020204" pitchFamily="34" charset="0"/>
              </a:rPr>
              <a:t>/book-demo/</a:t>
            </a:r>
          </a:p>
        </p:txBody>
      </p:sp>
    </p:spTree>
    <p:extLst>
      <p:ext uri="{BB962C8B-B14F-4D97-AF65-F5344CB8AC3E}">
        <p14:creationId xmlns:p14="http://schemas.microsoft.com/office/powerpoint/2010/main" val="2423314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524">
              <a:alpha val="75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2">
            <a:extLst>
              <a:ext uri="{FF2B5EF4-FFF2-40B4-BE49-F238E27FC236}">
                <a16:creationId xmlns:a16="http://schemas.microsoft.com/office/drawing/2014/main" id="{E649A042-E613-37EE-CA94-FDC82C57386D}"/>
              </a:ext>
            </a:extLst>
          </p:cNvPr>
          <p:cNvSpPr/>
          <p:nvPr/>
        </p:nvSpPr>
        <p:spPr>
          <a:xfrm>
            <a:off x="716120" y="1720351"/>
            <a:ext cx="6989045" cy="185027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6379"/>
              </a:lnSpc>
              <a:buNone/>
            </a:pPr>
            <a:r>
              <a:rPr lang="en-US" sz="4800" kern="0" spc="-102" dirty="0">
                <a:solidFill>
                  <a:schemeClr val="bg1"/>
                </a:solidFill>
                <a:latin typeface="Aptos" panose="020B0004020202020204" pitchFamily="34" charset="0"/>
                <a:ea typeface="Petrona" pitchFamily="34" charset="-122"/>
                <a:cs typeface="Segoe UI" panose="020B0502040204020203" pitchFamily="34" charset="0"/>
              </a:rPr>
              <a:t>The agent development capabilities of </a:t>
            </a:r>
            <a:r>
              <a:rPr lang="en-US" sz="4800" kern="0" spc="-102" dirty="0" err="1">
                <a:solidFill>
                  <a:srgbClr val="D883FF"/>
                </a:solidFill>
                <a:latin typeface="Aptos" panose="020B0004020202020204" pitchFamily="34" charset="0"/>
                <a:ea typeface="Petrona" pitchFamily="34" charset="-122"/>
                <a:cs typeface="Segoe UI" panose="020B0502040204020203" pitchFamily="34" charset="0"/>
              </a:rPr>
              <a:t>Langchain</a:t>
            </a:r>
            <a:endParaRPr lang="en-US" sz="4800" dirty="0">
              <a:solidFill>
                <a:srgbClr val="D883FF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 2">
            <a:extLst>
              <a:ext uri="{FF2B5EF4-FFF2-40B4-BE49-F238E27FC236}">
                <a16:creationId xmlns:a16="http://schemas.microsoft.com/office/drawing/2014/main" id="{540CBAEA-73C2-064E-57C4-2E1293FB1EB7}"/>
              </a:ext>
            </a:extLst>
          </p:cNvPr>
          <p:cNvSpPr/>
          <p:nvPr/>
        </p:nvSpPr>
        <p:spPr>
          <a:xfrm>
            <a:off x="716119" y="4562163"/>
            <a:ext cx="6989045" cy="185027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6379"/>
              </a:lnSpc>
              <a:buNone/>
            </a:pPr>
            <a:r>
              <a:rPr lang="en-US" sz="4800" kern="0" spc="-102" dirty="0">
                <a:solidFill>
                  <a:schemeClr val="bg1"/>
                </a:solidFill>
                <a:latin typeface="Aptos" panose="020B0004020202020204" pitchFamily="34" charset="0"/>
                <a:ea typeface="Petrona" pitchFamily="34" charset="-122"/>
                <a:cs typeface="Segoe UI" panose="020B0502040204020203" pitchFamily="34" charset="0"/>
              </a:rPr>
              <a:t>Data privacy &amp; product maturity of </a:t>
            </a:r>
            <a:r>
              <a:rPr lang="en-US" sz="4800" kern="0" spc="-102" dirty="0">
                <a:solidFill>
                  <a:srgbClr val="D883FF"/>
                </a:solidFill>
                <a:latin typeface="Aptos" panose="020B0004020202020204" pitchFamily="34" charset="0"/>
                <a:ea typeface="Petrona" pitchFamily="34" charset="-122"/>
                <a:cs typeface="Segoe UI" panose="020B0502040204020203" pitchFamily="34" charset="0"/>
              </a:rPr>
              <a:t>Snowflake</a:t>
            </a:r>
            <a:endParaRPr lang="en-US" sz="4800" dirty="0">
              <a:solidFill>
                <a:srgbClr val="D883FF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10" name="Graphic 9" descr="Badge Follow with solid fill">
            <a:extLst>
              <a:ext uri="{FF2B5EF4-FFF2-40B4-BE49-F238E27FC236}">
                <a16:creationId xmlns:a16="http://schemas.microsoft.com/office/drawing/2014/main" id="{20AC9761-F48F-F2E1-154F-C1B076F385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07137" y="3710470"/>
            <a:ext cx="603504" cy="603504"/>
          </a:xfrm>
          <a:prstGeom prst="rect">
            <a:avLst/>
          </a:prstGeom>
        </p:spPr>
      </p:pic>
      <p:sp>
        <p:nvSpPr>
          <p:cNvPr id="13" name="Equals 12">
            <a:extLst>
              <a:ext uri="{FF2B5EF4-FFF2-40B4-BE49-F238E27FC236}">
                <a16:creationId xmlns:a16="http://schemas.microsoft.com/office/drawing/2014/main" id="{6BC29A20-B711-6E9C-B06D-FAF9D609C6E0}"/>
              </a:ext>
            </a:extLst>
          </p:cNvPr>
          <p:cNvSpPr/>
          <p:nvPr/>
        </p:nvSpPr>
        <p:spPr>
          <a:xfrm>
            <a:off x="8633011" y="3740781"/>
            <a:ext cx="605118" cy="542881"/>
          </a:xfrm>
          <a:prstGeom prst="mathEqual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4" name="Image 1" descr="preencoded.png">
            <a:extLst>
              <a:ext uri="{FF2B5EF4-FFF2-40B4-BE49-F238E27FC236}">
                <a16:creationId xmlns:a16="http://schemas.microsoft.com/office/drawing/2014/main" id="{19A37CCF-74F0-FF7C-2367-BE4085E263E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9887" y="3312104"/>
            <a:ext cx="4804393" cy="140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425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524">
              <a:alpha val="75000"/>
            </a:srgbClr>
          </a:solidFill>
          <a:ln/>
        </p:spPr>
        <p:txBody>
          <a:bodyPr/>
          <a:lstStyle/>
          <a:p>
            <a:endParaRPr lang="en-US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270" y="2951962"/>
            <a:ext cx="6172200" cy="4665464"/>
          </a:xfrm>
          <a:prstGeom prst="rect">
            <a:avLst/>
          </a:prstGeom>
        </p:spPr>
      </p:pic>
      <p:sp>
        <p:nvSpPr>
          <p:cNvPr id="8" name="Text 4">
            <a:extLst>
              <a:ext uri="{FF2B5EF4-FFF2-40B4-BE49-F238E27FC236}">
                <a16:creationId xmlns:a16="http://schemas.microsoft.com/office/drawing/2014/main" id="{10894FE1-923E-BEEA-47EA-8848511A7ADA}"/>
              </a:ext>
            </a:extLst>
          </p:cNvPr>
          <p:cNvSpPr/>
          <p:nvPr/>
        </p:nvSpPr>
        <p:spPr>
          <a:xfrm>
            <a:off x="7719391" y="3486644"/>
            <a:ext cx="6029739" cy="266494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ct val="150000"/>
              </a:lnSpc>
            </a:pPr>
            <a:r>
              <a:rPr lang="en-US" sz="3200" kern="0" spc="-32" dirty="0" err="1">
                <a:solidFill>
                  <a:srgbClr val="E0D6DE"/>
                </a:solidFill>
                <a:latin typeface="Aptos" panose="020B0004020202020204" pitchFamily="34" charset="0"/>
                <a:ea typeface="Inter" pitchFamily="34" charset="-122"/>
                <a:cs typeface="Segoe UI" panose="020B0502040204020203" pitchFamily="34" charset="0"/>
              </a:rPr>
              <a:t>Lyzr’s</a:t>
            </a:r>
            <a:r>
              <a:rPr lang="en-US" sz="3200" kern="0" spc="-32" dirty="0">
                <a:solidFill>
                  <a:srgbClr val="E0D6DE"/>
                </a:solidFill>
                <a:latin typeface="Aptos" panose="020B0004020202020204" pitchFamily="34" charset="0"/>
                <a:ea typeface="Inter" pitchFamily="34" charset="-122"/>
                <a:cs typeface="Segoe UI" panose="020B0502040204020203" pitchFamily="34" charset="0"/>
              </a:rPr>
              <a:t> </a:t>
            </a:r>
            <a:r>
              <a:rPr lang="en-US" sz="3200" kern="0" spc="-32" dirty="0">
                <a:solidFill>
                  <a:srgbClr val="D883FF"/>
                </a:solidFill>
                <a:latin typeface="Aptos" panose="020B0004020202020204" pitchFamily="34" charset="0"/>
                <a:ea typeface="Inter" pitchFamily="34" charset="-122"/>
                <a:cs typeface="Segoe UI" panose="020B0502040204020203" pitchFamily="34" charset="0"/>
              </a:rPr>
              <a:t>Universal Agent </a:t>
            </a:r>
            <a:r>
              <a:rPr lang="en-US" sz="3200" kern="0" spc="-32" dirty="0">
                <a:solidFill>
                  <a:srgbClr val="E0D6DE"/>
                </a:solidFill>
                <a:latin typeface="Aptos" panose="020B0004020202020204" pitchFamily="34" charset="0"/>
                <a:ea typeface="Inter" pitchFamily="34" charset="-122"/>
                <a:cs typeface="Segoe UI" panose="020B0502040204020203" pitchFamily="34" charset="0"/>
              </a:rPr>
              <a:t>helps convert probabilistic AI to a deterministic AI, enhancing accuracy and reliability.</a:t>
            </a:r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414D514F-12C6-0003-38B2-550C98B15551}"/>
              </a:ext>
            </a:extLst>
          </p:cNvPr>
          <p:cNvSpPr/>
          <p:nvPr/>
        </p:nvSpPr>
        <p:spPr>
          <a:xfrm>
            <a:off x="1102659" y="1224348"/>
            <a:ext cx="12646471" cy="185247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6379"/>
              </a:lnSpc>
              <a:buNone/>
            </a:pPr>
            <a:r>
              <a:rPr lang="en-US" sz="5103" kern="0" spc="-102" dirty="0" err="1">
                <a:solidFill>
                  <a:srgbClr val="FF8AAF"/>
                </a:solidFill>
                <a:latin typeface="Aptos" panose="020B0004020202020204" pitchFamily="34" charset="0"/>
                <a:ea typeface="Petrona" pitchFamily="34" charset="-122"/>
                <a:cs typeface="Petrona" pitchFamily="34" charset="-120"/>
              </a:rPr>
              <a:t>Lyzr</a:t>
            </a:r>
            <a:r>
              <a:rPr lang="en-US" sz="5103" kern="0" spc="-102" dirty="0">
                <a:solidFill>
                  <a:srgbClr val="FF8AAF"/>
                </a:solidFill>
                <a:latin typeface="Aptos" panose="020B0004020202020204" pitchFamily="34" charset="0"/>
                <a:ea typeface="Petrona" pitchFamily="34" charset="-122"/>
                <a:cs typeface="Petrona" pitchFamily="34" charset="-120"/>
              </a:rPr>
              <a:t> Universal Agent – The Most Capable Agent with Critical Enterprise Features</a:t>
            </a:r>
            <a:endParaRPr lang="en-US" sz="5103" dirty="0">
              <a:latin typeface="Aptos" panose="020B0004020202020204" pitchFamily="34" charset="0"/>
            </a:endParaRPr>
          </a:p>
        </p:txBody>
      </p:sp>
      <p:sp>
        <p:nvSpPr>
          <p:cNvPr id="6" name="Text 1">
            <a:extLst>
              <a:ext uri="{FF2B5EF4-FFF2-40B4-BE49-F238E27FC236}">
                <a16:creationId xmlns:a16="http://schemas.microsoft.com/office/drawing/2014/main" id="{9B28404E-790A-D1AA-063F-551EA9883014}"/>
              </a:ext>
            </a:extLst>
          </p:cNvPr>
          <p:cNvSpPr/>
          <p:nvPr/>
        </p:nvSpPr>
        <p:spPr>
          <a:xfrm>
            <a:off x="1102659" y="448538"/>
            <a:ext cx="2447365" cy="77581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5223"/>
              </a:lnSpc>
              <a:buNone/>
            </a:pPr>
            <a:r>
              <a:rPr lang="en-US" sz="3200" kern="0" spc="-84" dirty="0">
                <a:solidFill>
                  <a:schemeClr val="bg1"/>
                </a:solidFill>
                <a:latin typeface="Aptos" panose="020B0004020202020204" pitchFamily="34" charset="0"/>
                <a:ea typeface="Petrona" pitchFamily="34" charset="-122"/>
                <a:cs typeface="Segoe UI" panose="020B0502040204020203" pitchFamily="34" charset="0"/>
              </a:rPr>
              <a:t>Introducing</a:t>
            </a:r>
          </a:p>
        </p:txBody>
      </p:sp>
    </p:spTree>
    <p:extLst>
      <p:ext uri="{BB962C8B-B14F-4D97-AF65-F5344CB8AC3E}">
        <p14:creationId xmlns:p14="http://schemas.microsoft.com/office/powerpoint/2010/main" val="3324206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524">
              <a:alpha val="75000"/>
            </a:srgbClr>
          </a:solidFill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Text 1"/>
          <p:cNvSpPr/>
          <p:nvPr/>
        </p:nvSpPr>
        <p:spPr>
          <a:xfrm>
            <a:off x="333769" y="227979"/>
            <a:ext cx="14185795" cy="89150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6379"/>
              </a:lnSpc>
              <a:buNone/>
            </a:pPr>
            <a:r>
              <a:rPr lang="en-US" sz="5103" kern="0" spc="-102" dirty="0">
                <a:solidFill>
                  <a:srgbClr val="FF8AAF"/>
                </a:solidFill>
                <a:latin typeface="Aptos" panose="020B0004020202020204" pitchFamily="34" charset="0"/>
                <a:ea typeface="Petrona" pitchFamily="34" charset="-122"/>
                <a:cs typeface="Petrona" pitchFamily="34" charset="-120"/>
              </a:rPr>
              <a:t>With </a:t>
            </a:r>
            <a:r>
              <a:rPr lang="en-US" sz="5103" kern="0" spc="-102" dirty="0" err="1">
                <a:solidFill>
                  <a:srgbClr val="FF8AAF"/>
                </a:solidFill>
                <a:latin typeface="Aptos" panose="020B0004020202020204" pitchFamily="34" charset="0"/>
                <a:ea typeface="Petrona" pitchFamily="34" charset="-122"/>
                <a:cs typeface="Petrona" pitchFamily="34" charset="-120"/>
              </a:rPr>
              <a:t>Lyzr</a:t>
            </a:r>
            <a:r>
              <a:rPr lang="en-US" sz="5103" kern="0" spc="-102" dirty="0">
                <a:solidFill>
                  <a:srgbClr val="FF8AAF"/>
                </a:solidFill>
                <a:latin typeface="Aptos" panose="020B0004020202020204" pitchFamily="34" charset="0"/>
                <a:ea typeface="Petrona" pitchFamily="34" charset="-122"/>
                <a:cs typeface="Petrona" pitchFamily="34" charset="-120"/>
              </a:rPr>
              <a:t> Universal Agent, you can build</a:t>
            </a:r>
            <a:endParaRPr lang="en-US" sz="5103" dirty="0">
              <a:latin typeface="Aptos" panose="020B0004020202020204" pitchFamily="34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90C8E90-E36A-FF7B-27AC-AA42225D2E9E}"/>
              </a:ext>
            </a:extLst>
          </p:cNvPr>
          <p:cNvSpPr/>
          <p:nvPr/>
        </p:nvSpPr>
        <p:spPr>
          <a:xfrm>
            <a:off x="554182" y="1399309"/>
            <a:ext cx="6761018" cy="2937164"/>
          </a:xfrm>
          <a:prstGeom prst="roundRect">
            <a:avLst>
              <a:gd name="adj" fmla="val 4482"/>
            </a:avLst>
          </a:prstGeom>
          <a:noFill/>
          <a:ln>
            <a:solidFill>
              <a:srgbClr val="D883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CCF6E445-67F1-8C34-4865-CBD000B638E0}"/>
              </a:ext>
            </a:extLst>
          </p:cNvPr>
          <p:cNvSpPr/>
          <p:nvPr/>
        </p:nvSpPr>
        <p:spPr>
          <a:xfrm>
            <a:off x="554182" y="4530436"/>
            <a:ext cx="6761018" cy="2937164"/>
          </a:xfrm>
          <a:prstGeom prst="roundRect">
            <a:avLst>
              <a:gd name="adj" fmla="val 4482"/>
            </a:avLst>
          </a:prstGeom>
          <a:noFill/>
          <a:ln>
            <a:solidFill>
              <a:srgbClr val="D883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9764E379-9AB5-F4CD-90A7-B4D1D3F39945}"/>
              </a:ext>
            </a:extLst>
          </p:cNvPr>
          <p:cNvSpPr/>
          <p:nvPr/>
        </p:nvSpPr>
        <p:spPr>
          <a:xfrm>
            <a:off x="7535613" y="1399308"/>
            <a:ext cx="6761018" cy="6068291"/>
          </a:xfrm>
          <a:prstGeom prst="roundRect">
            <a:avLst>
              <a:gd name="adj" fmla="val 4482"/>
            </a:avLst>
          </a:prstGeom>
          <a:noFill/>
          <a:ln>
            <a:solidFill>
              <a:srgbClr val="D883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2">
            <a:extLst>
              <a:ext uri="{FF2B5EF4-FFF2-40B4-BE49-F238E27FC236}">
                <a16:creationId xmlns:a16="http://schemas.microsoft.com/office/drawing/2014/main" id="{1FF8CDBF-F8A0-3FEA-2F8D-43E4CDD5AFB5}"/>
              </a:ext>
            </a:extLst>
          </p:cNvPr>
          <p:cNvSpPr/>
          <p:nvPr/>
        </p:nvSpPr>
        <p:spPr>
          <a:xfrm>
            <a:off x="844535" y="1670871"/>
            <a:ext cx="6235137" cy="81010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3189"/>
              </a:lnSpc>
              <a:buNone/>
            </a:pPr>
            <a:r>
              <a:rPr lang="en-US" sz="2552" kern="0" spc="-51" dirty="0">
                <a:solidFill>
                  <a:srgbClr val="FF8AAF"/>
                </a:solidFill>
                <a:latin typeface="Aptos" panose="020B0004020202020204" pitchFamily="34" charset="0"/>
                <a:ea typeface="Petrona" pitchFamily="34" charset="-122"/>
                <a:cs typeface="Petrona" pitchFamily="34" charset="-120"/>
              </a:rPr>
              <a:t>#1 Fully Autonomous Role Agents</a:t>
            </a:r>
            <a:endParaRPr lang="en-US" sz="2552" dirty="0">
              <a:latin typeface="Aptos" panose="020B0004020202020204" pitchFamily="34" charset="0"/>
            </a:endParaRPr>
          </a:p>
        </p:txBody>
      </p:sp>
      <p:sp>
        <p:nvSpPr>
          <p:cNvPr id="21" name="Text 3">
            <a:extLst>
              <a:ext uri="{FF2B5EF4-FFF2-40B4-BE49-F238E27FC236}">
                <a16:creationId xmlns:a16="http://schemas.microsoft.com/office/drawing/2014/main" id="{BB4C8A5B-1440-C236-DF12-871BDC3576F4}"/>
              </a:ext>
            </a:extLst>
          </p:cNvPr>
          <p:cNvSpPr/>
          <p:nvPr/>
        </p:nvSpPr>
        <p:spPr>
          <a:xfrm>
            <a:off x="958513" y="2169265"/>
            <a:ext cx="3503890" cy="180698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42900" indent="-342900" algn="l">
              <a:lnSpc>
                <a:spcPct val="200000"/>
              </a:lnSpc>
              <a:buSzPct val="100000"/>
              <a:buChar char="•"/>
            </a:pPr>
            <a:r>
              <a:rPr lang="en-US" sz="1944" kern="0" spc="-39" dirty="0">
                <a:solidFill>
                  <a:srgbClr val="E0D6DE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Jazon - The AI SDR</a:t>
            </a:r>
          </a:p>
          <a:p>
            <a:pPr marL="342900" indent="-342900" algn="l">
              <a:lnSpc>
                <a:spcPct val="200000"/>
              </a:lnSpc>
              <a:buSzPct val="100000"/>
              <a:buChar char="•"/>
            </a:pPr>
            <a:r>
              <a:rPr lang="en-US" sz="1944" kern="0" spc="-39" dirty="0">
                <a:solidFill>
                  <a:srgbClr val="E0D6DE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Skott - The AI Marketer</a:t>
            </a:r>
          </a:p>
          <a:p>
            <a:pPr marL="342900" indent="-342900" algn="l">
              <a:lnSpc>
                <a:spcPct val="200000"/>
              </a:lnSpc>
              <a:buSzPct val="100000"/>
              <a:buChar char="•"/>
            </a:pPr>
            <a:r>
              <a:rPr lang="en-US" sz="1944" kern="0" spc="-39" dirty="0">
                <a:solidFill>
                  <a:srgbClr val="E0D6DE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Diane - The AI HR</a:t>
            </a:r>
          </a:p>
          <a:p>
            <a:pPr marL="342900" indent="-342900" algn="l">
              <a:lnSpc>
                <a:spcPct val="200000"/>
              </a:lnSpc>
              <a:buSzPct val="100000"/>
              <a:buChar char="•"/>
            </a:pPr>
            <a:endParaRPr lang="en-US" sz="1944" kern="0" spc="-39" dirty="0">
              <a:solidFill>
                <a:srgbClr val="E0D6DE"/>
              </a:solidFill>
              <a:latin typeface="Aptos" panose="020B0004020202020204" pitchFamily="34" charset="0"/>
              <a:ea typeface="Inter" pitchFamily="34" charset="-122"/>
              <a:cs typeface="Inter" pitchFamily="34" charset="-120"/>
            </a:endParaRPr>
          </a:p>
        </p:txBody>
      </p:sp>
      <p:sp>
        <p:nvSpPr>
          <p:cNvPr id="22" name="Text 2">
            <a:extLst>
              <a:ext uri="{FF2B5EF4-FFF2-40B4-BE49-F238E27FC236}">
                <a16:creationId xmlns:a16="http://schemas.microsoft.com/office/drawing/2014/main" id="{AB896ECA-943F-5428-8FFB-524E2D858B5E}"/>
              </a:ext>
            </a:extLst>
          </p:cNvPr>
          <p:cNvSpPr/>
          <p:nvPr/>
        </p:nvSpPr>
        <p:spPr>
          <a:xfrm>
            <a:off x="844535" y="4868507"/>
            <a:ext cx="6235137" cy="81010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3189"/>
              </a:lnSpc>
              <a:buNone/>
            </a:pPr>
            <a:r>
              <a:rPr lang="en-US" sz="2552" kern="0" spc="-51" dirty="0">
                <a:solidFill>
                  <a:srgbClr val="FF8AAF"/>
                </a:solidFill>
                <a:latin typeface="Aptos" panose="020B0004020202020204" pitchFamily="34" charset="0"/>
                <a:ea typeface="Petrona" pitchFamily="34" charset="-122"/>
                <a:cs typeface="Petrona" pitchFamily="34" charset="-120"/>
              </a:rPr>
              <a:t>#2 Single Task Bots</a:t>
            </a:r>
            <a:endParaRPr lang="en-US" sz="2552" dirty="0">
              <a:latin typeface="Aptos" panose="020B0004020202020204" pitchFamily="34" charset="0"/>
            </a:endParaRPr>
          </a:p>
        </p:txBody>
      </p:sp>
      <p:sp>
        <p:nvSpPr>
          <p:cNvPr id="23" name="Text 3">
            <a:extLst>
              <a:ext uri="{FF2B5EF4-FFF2-40B4-BE49-F238E27FC236}">
                <a16:creationId xmlns:a16="http://schemas.microsoft.com/office/drawing/2014/main" id="{F57DFD4F-A246-5B9C-4049-F1BD7338249B}"/>
              </a:ext>
            </a:extLst>
          </p:cNvPr>
          <p:cNvSpPr/>
          <p:nvPr/>
        </p:nvSpPr>
        <p:spPr>
          <a:xfrm>
            <a:off x="958513" y="5366901"/>
            <a:ext cx="3503890" cy="180698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42900" indent="-342900" algn="l">
              <a:lnSpc>
                <a:spcPct val="200000"/>
              </a:lnSpc>
              <a:buSzPct val="100000"/>
              <a:buChar char="•"/>
            </a:pPr>
            <a:r>
              <a:rPr lang="en-US" sz="1944" kern="0" spc="-39" dirty="0">
                <a:solidFill>
                  <a:srgbClr val="E0D6DE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Chatbot</a:t>
            </a:r>
          </a:p>
          <a:p>
            <a:pPr marL="342900" indent="-342900" algn="l">
              <a:lnSpc>
                <a:spcPct val="200000"/>
              </a:lnSpc>
              <a:buSzPct val="100000"/>
              <a:buChar char="•"/>
            </a:pPr>
            <a:r>
              <a:rPr lang="en-US" sz="1944" kern="0" spc="-39" dirty="0">
                <a:solidFill>
                  <a:srgbClr val="E0D6DE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Knowledge Search</a:t>
            </a:r>
          </a:p>
          <a:p>
            <a:pPr marL="342900" indent="-342900" algn="l">
              <a:lnSpc>
                <a:spcPct val="200000"/>
              </a:lnSpc>
              <a:buSzPct val="100000"/>
              <a:buChar char="•"/>
            </a:pPr>
            <a:r>
              <a:rPr lang="en-US" sz="1944" kern="0" spc="-39" dirty="0">
                <a:solidFill>
                  <a:srgbClr val="E0D6DE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Data Analysis</a:t>
            </a:r>
          </a:p>
          <a:p>
            <a:pPr marL="342900" indent="-342900" algn="l">
              <a:lnSpc>
                <a:spcPct val="200000"/>
              </a:lnSpc>
              <a:buSzPct val="100000"/>
              <a:buChar char="•"/>
            </a:pPr>
            <a:endParaRPr lang="en-US" sz="1944" kern="0" spc="-39" dirty="0">
              <a:solidFill>
                <a:srgbClr val="E0D6DE"/>
              </a:solidFill>
              <a:latin typeface="Aptos" panose="020B0004020202020204" pitchFamily="34" charset="0"/>
              <a:ea typeface="Inter" pitchFamily="34" charset="-122"/>
              <a:cs typeface="Inter" pitchFamily="34" charset="-120"/>
            </a:endParaRPr>
          </a:p>
        </p:txBody>
      </p:sp>
      <p:sp>
        <p:nvSpPr>
          <p:cNvPr id="24" name="Text 2">
            <a:extLst>
              <a:ext uri="{FF2B5EF4-FFF2-40B4-BE49-F238E27FC236}">
                <a16:creationId xmlns:a16="http://schemas.microsoft.com/office/drawing/2014/main" id="{17BF1258-0000-2B3E-BDE1-710C3F878EAA}"/>
              </a:ext>
            </a:extLst>
          </p:cNvPr>
          <p:cNvSpPr/>
          <p:nvPr/>
        </p:nvSpPr>
        <p:spPr>
          <a:xfrm>
            <a:off x="7841081" y="1670872"/>
            <a:ext cx="6235137" cy="49839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3189"/>
              </a:lnSpc>
              <a:buNone/>
            </a:pPr>
            <a:r>
              <a:rPr lang="en-US" sz="2552" kern="0" spc="-51" dirty="0">
                <a:solidFill>
                  <a:srgbClr val="FF8AAF"/>
                </a:solidFill>
                <a:latin typeface="Aptos" panose="020B0004020202020204" pitchFamily="34" charset="0"/>
                <a:ea typeface="Petrona" pitchFamily="34" charset="-122"/>
                <a:cs typeface="Petrona" pitchFamily="34" charset="-120"/>
              </a:rPr>
              <a:t>#3 Custom Agents for Workflow Automation</a:t>
            </a:r>
            <a:endParaRPr lang="en-US" sz="2552" dirty="0">
              <a:latin typeface="Aptos" panose="020B0004020202020204" pitchFamily="34" charset="0"/>
            </a:endParaRPr>
          </a:p>
        </p:txBody>
      </p:sp>
      <p:sp>
        <p:nvSpPr>
          <p:cNvPr id="26" name="Text 3">
            <a:extLst>
              <a:ext uri="{FF2B5EF4-FFF2-40B4-BE49-F238E27FC236}">
                <a16:creationId xmlns:a16="http://schemas.microsoft.com/office/drawing/2014/main" id="{5467109A-D90C-AE4D-BAF5-50A4F8F546D5}"/>
              </a:ext>
            </a:extLst>
          </p:cNvPr>
          <p:cNvSpPr/>
          <p:nvPr/>
        </p:nvSpPr>
        <p:spPr>
          <a:xfrm>
            <a:off x="7918851" y="2266246"/>
            <a:ext cx="6079596" cy="508492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42900" indent="-342900" algn="l">
              <a:lnSpc>
                <a:spcPct val="200000"/>
              </a:lnSpc>
              <a:buSzPct val="100000"/>
              <a:buChar char="•"/>
            </a:pPr>
            <a:r>
              <a:rPr lang="en-US" sz="1944" kern="0" spc="-39" dirty="0">
                <a:solidFill>
                  <a:srgbClr val="E0D6DE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Accounts receivable automation (</a:t>
            </a:r>
            <a:r>
              <a:rPr lang="en-US" sz="1944" kern="0" spc="-39" dirty="0" err="1">
                <a:solidFill>
                  <a:srgbClr val="E0D6DE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AtScale</a:t>
            </a:r>
            <a:r>
              <a:rPr lang="en-US" sz="1944" kern="0" spc="-39" dirty="0">
                <a:solidFill>
                  <a:srgbClr val="E0D6DE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)</a:t>
            </a:r>
          </a:p>
          <a:p>
            <a:pPr marL="342900" indent="-342900" algn="l">
              <a:lnSpc>
                <a:spcPct val="200000"/>
              </a:lnSpc>
              <a:buSzPct val="100000"/>
              <a:buChar char="•"/>
            </a:pPr>
            <a:r>
              <a:rPr lang="en-US" sz="1944" kern="0" spc="-39" dirty="0">
                <a:solidFill>
                  <a:srgbClr val="E0D6DE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Supplier contract management (NPD Powered)</a:t>
            </a:r>
          </a:p>
          <a:p>
            <a:pPr marL="342900" indent="-342900" algn="l">
              <a:lnSpc>
                <a:spcPct val="200000"/>
              </a:lnSpc>
              <a:buSzPct val="100000"/>
              <a:buChar char="•"/>
            </a:pPr>
            <a:r>
              <a:rPr lang="en-US" sz="1944" kern="0" spc="-39" dirty="0">
                <a:solidFill>
                  <a:srgbClr val="E0D6DE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Multi-product recommendation (</a:t>
            </a:r>
            <a:r>
              <a:rPr lang="en-US" sz="1944" kern="0" spc="-39" dirty="0" err="1">
                <a:solidFill>
                  <a:srgbClr val="E0D6DE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Sanskriti</a:t>
            </a:r>
            <a:r>
              <a:rPr lang="en-US" sz="1944" kern="0" spc="-39" dirty="0">
                <a:solidFill>
                  <a:srgbClr val="E0D6DE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)</a:t>
            </a:r>
          </a:p>
          <a:p>
            <a:pPr marL="342900" indent="-342900" algn="l">
              <a:lnSpc>
                <a:spcPct val="200000"/>
              </a:lnSpc>
              <a:buSzPct val="100000"/>
              <a:buChar char="•"/>
            </a:pPr>
            <a:r>
              <a:rPr lang="en-US" sz="1944" kern="0" spc="-39" dirty="0">
                <a:solidFill>
                  <a:srgbClr val="E0D6DE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Candidates inquiry handling (Stand8)</a:t>
            </a:r>
          </a:p>
          <a:p>
            <a:pPr marL="342900" indent="-342900" algn="l">
              <a:lnSpc>
                <a:spcPct val="200000"/>
              </a:lnSpc>
              <a:buSzPct val="100000"/>
              <a:buChar char="•"/>
            </a:pPr>
            <a:r>
              <a:rPr lang="en-US" sz="1944" kern="0" spc="-39" dirty="0">
                <a:solidFill>
                  <a:srgbClr val="E0D6DE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Cross-border meeting coordinator (Nelson Global)</a:t>
            </a:r>
          </a:p>
          <a:p>
            <a:pPr marL="342900" indent="-342900" algn="l">
              <a:lnSpc>
                <a:spcPct val="200000"/>
              </a:lnSpc>
              <a:buSzPct val="100000"/>
              <a:buChar char="•"/>
            </a:pPr>
            <a:r>
              <a:rPr lang="en-US" sz="1944" kern="0" spc="-39" dirty="0">
                <a:solidFill>
                  <a:srgbClr val="E0D6DE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System level risk assessment (</a:t>
            </a:r>
            <a:r>
              <a:rPr lang="en-US" sz="1944" kern="0" spc="-39" dirty="0" err="1">
                <a:solidFill>
                  <a:srgbClr val="E0D6DE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Sagax</a:t>
            </a:r>
            <a:r>
              <a:rPr lang="en-US" sz="1944" kern="0" spc="-39" dirty="0">
                <a:solidFill>
                  <a:srgbClr val="E0D6DE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)</a:t>
            </a:r>
          </a:p>
          <a:p>
            <a:pPr marL="342900" indent="-342900" algn="l">
              <a:lnSpc>
                <a:spcPct val="200000"/>
              </a:lnSpc>
              <a:buSzPct val="100000"/>
              <a:buChar char="•"/>
            </a:pPr>
            <a:r>
              <a:rPr lang="en-US" sz="1944" kern="0" spc="-39" dirty="0">
                <a:solidFill>
                  <a:srgbClr val="E0D6DE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Customer onboarding (</a:t>
            </a:r>
            <a:r>
              <a:rPr lang="en-US" sz="1944" kern="0" spc="-39" dirty="0" err="1">
                <a:solidFill>
                  <a:srgbClr val="E0D6DE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Appointmate</a:t>
            </a:r>
            <a:r>
              <a:rPr lang="en-US" sz="1944" kern="0" spc="-39" dirty="0">
                <a:solidFill>
                  <a:srgbClr val="E0D6DE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)</a:t>
            </a:r>
          </a:p>
          <a:p>
            <a:pPr marL="342900" indent="-342900" algn="l">
              <a:lnSpc>
                <a:spcPct val="200000"/>
              </a:lnSpc>
              <a:buSzPct val="100000"/>
              <a:buChar char="•"/>
            </a:pPr>
            <a:r>
              <a:rPr lang="en-US" sz="1944" kern="0" spc="-39" dirty="0">
                <a:solidFill>
                  <a:srgbClr val="E0D6DE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AI life coach (</a:t>
            </a:r>
            <a:r>
              <a:rPr lang="en-US" sz="1944" kern="0" spc="-39" dirty="0" err="1">
                <a:solidFill>
                  <a:srgbClr val="E0D6DE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SurePeople</a:t>
            </a:r>
            <a:r>
              <a:rPr lang="en-US" sz="1944" kern="0" spc="-39" dirty="0">
                <a:solidFill>
                  <a:srgbClr val="E0D6DE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)</a:t>
            </a:r>
          </a:p>
          <a:p>
            <a:pPr marL="342900" indent="-342900" algn="l">
              <a:lnSpc>
                <a:spcPct val="200000"/>
              </a:lnSpc>
              <a:buSzPct val="100000"/>
              <a:buChar char="•"/>
            </a:pPr>
            <a:endParaRPr lang="en-US" sz="1944" kern="0" spc="-39" dirty="0">
              <a:solidFill>
                <a:srgbClr val="E0D6DE"/>
              </a:solidFill>
              <a:latin typeface="Aptos" panose="020B0004020202020204" pitchFamily="34" charset="0"/>
              <a:ea typeface="Inter" pitchFamily="34" charset="-122"/>
              <a:cs typeface="Inter" pitchFamily="34" charset="-12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6E4934-1F09-A60E-0CCE-89E478CA97B2}"/>
              </a:ext>
            </a:extLst>
          </p:cNvPr>
          <p:cNvSpPr txBox="1"/>
          <p:nvPr/>
        </p:nvSpPr>
        <p:spPr>
          <a:xfrm rot="20268358">
            <a:off x="81240" y="1138226"/>
            <a:ext cx="1236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highlight>
                  <a:srgbClr val="D883FF"/>
                </a:highlight>
                <a:latin typeface="Cavolini" panose="03000502040302020204" pitchFamily="66" charset="0"/>
                <a:cs typeface="Cavolini" panose="03000502040302020204" pitchFamily="66" charset="0"/>
              </a:rPr>
              <a:t>Adopt &amp;</a:t>
            </a:r>
            <a:br>
              <a:rPr lang="en-US" sz="1400" dirty="0">
                <a:solidFill>
                  <a:schemeClr val="bg1"/>
                </a:solidFill>
                <a:highlight>
                  <a:srgbClr val="D883FF"/>
                </a:highlight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en-US" sz="1400" dirty="0">
                <a:solidFill>
                  <a:schemeClr val="bg1"/>
                </a:solidFill>
                <a:highlight>
                  <a:srgbClr val="D883FF"/>
                </a:highlight>
                <a:latin typeface="Cavolini" panose="03000502040302020204" pitchFamily="66" charset="0"/>
                <a:cs typeface="Cavolini" panose="03000502040302020204" pitchFamily="66" charset="0"/>
              </a:rPr>
              <a:t>Customize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3F608D-CCBE-DEC5-404F-C0A46AD56444}"/>
              </a:ext>
            </a:extLst>
          </p:cNvPr>
          <p:cNvSpPr txBox="1"/>
          <p:nvPr/>
        </p:nvSpPr>
        <p:spPr>
          <a:xfrm rot="20268358">
            <a:off x="81241" y="4412933"/>
            <a:ext cx="1236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highlight>
                  <a:srgbClr val="D883FF"/>
                </a:highlight>
                <a:latin typeface="Cavolini" panose="03000502040302020204" pitchFamily="66" charset="0"/>
                <a:cs typeface="Cavolini" panose="03000502040302020204" pitchFamily="66" charset="0"/>
              </a:rPr>
              <a:t>Adopt &amp;</a:t>
            </a:r>
            <a:br>
              <a:rPr lang="en-US" sz="1400" dirty="0">
                <a:solidFill>
                  <a:schemeClr val="bg1"/>
                </a:solidFill>
                <a:highlight>
                  <a:srgbClr val="D883FF"/>
                </a:highlight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en-US" sz="1400" dirty="0">
                <a:solidFill>
                  <a:schemeClr val="bg1"/>
                </a:solidFill>
                <a:highlight>
                  <a:srgbClr val="D883FF"/>
                </a:highlight>
                <a:latin typeface="Cavolini" panose="03000502040302020204" pitchFamily="66" charset="0"/>
                <a:cs typeface="Cavolini" panose="03000502040302020204" pitchFamily="66" charset="0"/>
              </a:rPr>
              <a:t>Customize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52E9AA-0D35-9FC1-B136-2125F64D42D1}"/>
              </a:ext>
            </a:extLst>
          </p:cNvPr>
          <p:cNvSpPr txBox="1"/>
          <p:nvPr/>
        </p:nvSpPr>
        <p:spPr>
          <a:xfrm rot="20268358">
            <a:off x="7217353" y="1096817"/>
            <a:ext cx="1247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highlight>
                  <a:srgbClr val="D883FF"/>
                </a:highlight>
                <a:latin typeface="Cavolini" panose="03000502040302020204" pitchFamily="66" charset="0"/>
                <a:cs typeface="Cavolini" panose="03000502040302020204" pitchFamily="66" charset="0"/>
              </a:rPr>
              <a:t>Build From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highlight>
                  <a:srgbClr val="D883FF"/>
                </a:highlight>
                <a:latin typeface="Cavolini" panose="03000502040302020204" pitchFamily="66" charset="0"/>
                <a:cs typeface="Cavolini" panose="03000502040302020204" pitchFamily="66" charset="0"/>
              </a:rPr>
              <a:t>Scratch</a:t>
            </a:r>
          </a:p>
        </p:txBody>
      </p:sp>
    </p:spTree>
    <p:extLst>
      <p:ext uri="{BB962C8B-B14F-4D97-AF65-F5344CB8AC3E}">
        <p14:creationId xmlns:p14="http://schemas.microsoft.com/office/powerpoint/2010/main" val="26923276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471059"/>
          </a:xfrm>
          <a:prstGeom prst="rect">
            <a:avLst/>
          </a:prstGeom>
          <a:solidFill>
            <a:srgbClr val="0C0524">
              <a:alpha val="75000"/>
            </a:srgbClr>
          </a:solidFill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Text 1"/>
          <p:cNvSpPr/>
          <p:nvPr/>
        </p:nvSpPr>
        <p:spPr>
          <a:xfrm>
            <a:off x="7197188" y="1971366"/>
            <a:ext cx="6310994" cy="81569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5223"/>
              </a:lnSpc>
              <a:buNone/>
            </a:pPr>
            <a:r>
              <a:rPr lang="en-US" sz="4178" kern="0" spc="-84" dirty="0">
                <a:solidFill>
                  <a:srgbClr val="FF8AAF"/>
                </a:solidFill>
                <a:latin typeface="Aptos" panose="020B0004020202020204" pitchFamily="34" charset="0"/>
                <a:ea typeface="Petrona" pitchFamily="34" charset="-122"/>
                <a:cs typeface="Segoe UI" panose="020B0502040204020203" pitchFamily="34" charset="0"/>
              </a:rPr>
              <a:t>Establishing an </a:t>
            </a:r>
            <a:r>
              <a:rPr lang="en-US" sz="4178" kern="0" spc="-84" dirty="0" err="1">
                <a:solidFill>
                  <a:srgbClr val="FF8AAF"/>
                </a:solidFill>
                <a:latin typeface="Aptos" panose="020B0004020202020204" pitchFamily="34" charset="0"/>
                <a:ea typeface="Petrona" pitchFamily="34" charset="-122"/>
                <a:cs typeface="Segoe UI" panose="020B0502040204020203" pitchFamily="34" charset="0"/>
              </a:rPr>
              <a:t>AgentMesh</a:t>
            </a:r>
            <a:endParaRPr lang="en-US" sz="4178" dirty="0"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218" y="1329528"/>
            <a:ext cx="5274707" cy="5274707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569398" y="2367558"/>
            <a:ext cx="5274707" cy="40421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3184"/>
              </a:lnSpc>
              <a:buNone/>
            </a:pPr>
            <a:endParaRPr lang="en-US" sz="1990" dirty="0"/>
          </a:p>
        </p:txBody>
      </p:sp>
      <p:sp>
        <p:nvSpPr>
          <p:cNvPr id="7" name="Text 3"/>
          <p:cNvSpPr/>
          <p:nvPr/>
        </p:nvSpPr>
        <p:spPr>
          <a:xfrm>
            <a:off x="7569398" y="2953702"/>
            <a:ext cx="5274707" cy="40421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3184"/>
              </a:lnSpc>
              <a:buNone/>
            </a:pPr>
            <a:endParaRPr lang="en-US" sz="1990" dirty="0"/>
          </a:p>
        </p:txBody>
      </p:sp>
      <p:sp>
        <p:nvSpPr>
          <p:cNvPr id="8" name="Text 4"/>
          <p:cNvSpPr/>
          <p:nvPr/>
        </p:nvSpPr>
        <p:spPr>
          <a:xfrm>
            <a:off x="7197188" y="2972451"/>
            <a:ext cx="6491918" cy="309098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ct val="150000"/>
              </a:lnSpc>
            </a:pPr>
            <a:r>
              <a:rPr lang="en-US" sz="3200" kern="0" spc="-32" dirty="0">
                <a:solidFill>
                  <a:srgbClr val="E0D6DE"/>
                </a:solidFill>
                <a:latin typeface="Aptos" panose="020B0004020202020204" pitchFamily="34" charset="0"/>
                <a:ea typeface="Inter" pitchFamily="34" charset="-122"/>
                <a:cs typeface="Segoe UI" panose="020B0502040204020203" pitchFamily="34" charset="0"/>
              </a:rPr>
              <a:t>An </a:t>
            </a:r>
            <a:r>
              <a:rPr lang="en-US" sz="3200" kern="0" spc="-32" dirty="0">
                <a:solidFill>
                  <a:srgbClr val="D883FF"/>
                </a:solidFill>
                <a:latin typeface="Aptos" panose="020B0004020202020204" pitchFamily="34" charset="0"/>
                <a:ea typeface="Inter" pitchFamily="34" charset="-122"/>
                <a:cs typeface="Segoe UI" panose="020B0502040204020203" pitchFamily="34" charset="0"/>
              </a:rPr>
              <a:t>Agent Communication Protocol </a:t>
            </a:r>
            <a:r>
              <a:rPr lang="en-US" sz="3200" kern="0" spc="-32" dirty="0">
                <a:solidFill>
                  <a:srgbClr val="E0D6DE"/>
                </a:solidFill>
                <a:latin typeface="Aptos" panose="020B0004020202020204" pitchFamily="34" charset="0"/>
                <a:ea typeface="Inter" pitchFamily="34" charset="-122"/>
                <a:cs typeface="Segoe UI" panose="020B0502040204020203" pitchFamily="34" charset="0"/>
              </a:rPr>
              <a:t>to share memory and performance metrics between agents, forming a central nervous system of agents.</a:t>
            </a:r>
          </a:p>
        </p:txBody>
      </p:sp>
      <p:sp>
        <p:nvSpPr>
          <p:cNvPr id="9" name="Text 5"/>
          <p:cNvSpPr/>
          <p:nvPr/>
        </p:nvSpPr>
        <p:spPr>
          <a:xfrm>
            <a:off x="7965876" y="4979908"/>
            <a:ext cx="4870609" cy="40421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l">
              <a:lnSpc>
                <a:spcPts val="3184"/>
              </a:lnSpc>
              <a:buSzPct val="100000"/>
            </a:pPr>
            <a:endParaRPr lang="en-US" sz="1990" dirty="0"/>
          </a:p>
        </p:txBody>
      </p:sp>
    </p:spTree>
    <p:extLst>
      <p:ext uri="{BB962C8B-B14F-4D97-AF65-F5344CB8AC3E}">
        <p14:creationId xmlns:p14="http://schemas.microsoft.com/office/powerpoint/2010/main" val="113179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471059"/>
          </a:xfrm>
          <a:prstGeom prst="rect">
            <a:avLst/>
          </a:prstGeom>
          <a:solidFill>
            <a:srgbClr val="0C0524">
              <a:alpha val="75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1778641" y="844435"/>
            <a:ext cx="11042571" cy="77581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5223"/>
              </a:lnSpc>
              <a:buNone/>
            </a:pPr>
            <a:r>
              <a:rPr lang="en-US" sz="3200" kern="0" spc="-84" dirty="0">
                <a:solidFill>
                  <a:schemeClr val="bg1"/>
                </a:solidFill>
                <a:latin typeface="Aptos" panose="020B0004020202020204" pitchFamily="34" charset="0"/>
                <a:ea typeface="Petrona" pitchFamily="34" charset="-122"/>
                <a:cs typeface="Segoe UI" panose="020B0502040204020203" pitchFamily="34" charset="0"/>
              </a:rPr>
              <a:t>Leading to</a:t>
            </a:r>
          </a:p>
        </p:txBody>
      </p:sp>
      <p:sp>
        <p:nvSpPr>
          <p:cNvPr id="6" name="Text 2"/>
          <p:cNvSpPr/>
          <p:nvPr/>
        </p:nvSpPr>
        <p:spPr>
          <a:xfrm>
            <a:off x="7569398" y="2367558"/>
            <a:ext cx="5274707" cy="40421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3184"/>
              </a:lnSpc>
              <a:buNone/>
            </a:pPr>
            <a:endParaRPr lang="en-US" sz="1990" dirty="0"/>
          </a:p>
        </p:txBody>
      </p:sp>
      <p:sp>
        <p:nvSpPr>
          <p:cNvPr id="7" name="Text 3"/>
          <p:cNvSpPr/>
          <p:nvPr/>
        </p:nvSpPr>
        <p:spPr>
          <a:xfrm>
            <a:off x="7569398" y="2953702"/>
            <a:ext cx="5274707" cy="40421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3184"/>
              </a:lnSpc>
              <a:buNone/>
            </a:pPr>
            <a:endParaRPr lang="en-US" sz="1990" dirty="0"/>
          </a:p>
        </p:txBody>
      </p:sp>
      <p:sp>
        <p:nvSpPr>
          <p:cNvPr id="9" name="Text 5"/>
          <p:cNvSpPr/>
          <p:nvPr/>
        </p:nvSpPr>
        <p:spPr>
          <a:xfrm>
            <a:off x="7965876" y="4979908"/>
            <a:ext cx="4870609" cy="40421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l">
              <a:lnSpc>
                <a:spcPts val="3184"/>
              </a:lnSpc>
              <a:buSzPct val="100000"/>
            </a:pPr>
            <a:endParaRPr lang="en-US" sz="1990" dirty="0"/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DE598A68-5F8B-F22C-BA7F-686BE8CDEA49}"/>
              </a:ext>
            </a:extLst>
          </p:cNvPr>
          <p:cNvSpPr/>
          <p:nvPr/>
        </p:nvSpPr>
        <p:spPr>
          <a:xfrm>
            <a:off x="1187392" y="3357919"/>
            <a:ext cx="12255615" cy="109151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6379"/>
              </a:lnSpc>
              <a:buNone/>
            </a:pPr>
            <a:r>
              <a:rPr lang="en-US" sz="23900" b="1" kern="0" spc="-102" dirty="0">
                <a:solidFill>
                  <a:srgbClr val="FF8AAF"/>
                </a:solidFill>
                <a:latin typeface="Aptos" panose="020B0004020202020204" pitchFamily="34" charset="0"/>
                <a:ea typeface="Petrona" pitchFamily="34" charset="-122"/>
                <a:cs typeface="Petrona" pitchFamily="34" charset="-120"/>
              </a:rPr>
              <a:t>OGI</a:t>
            </a:r>
            <a:endParaRPr lang="en-US" sz="23900" dirty="0">
              <a:latin typeface="Aptos" panose="020B0004020202020204" pitchFamily="34" charset="0"/>
            </a:endParaRPr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732EC0DB-BE1A-3A05-46FF-343B90E68C1E}"/>
              </a:ext>
            </a:extLst>
          </p:cNvPr>
          <p:cNvSpPr/>
          <p:nvPr/>
        </p:nvSpPr>
        <p:spPr>
          <a:xfrm>
            <a:off x="2249326" y="4235529"/>
            <a:ext cx="10131743" cy="80998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6379"/>
              </a:lnSpc>
              <a:buNone/>
            </a:pPr>
            <a:r>
              <a:rPr lang="en-US" sz="5103" b="1" kern="0" spc="-102" dirty="0">
                <a:solidFill>
                  <a:srgbClr val="D6C3FF"/>
                </a:solidFill>
                <a:latin typeface="Aptos" panose="020B0004020202020204" pitchFamily="34" charset="0"/>
                <a:ea typeface="Petrona" pitchFamily="34" charset="-122"/>
                <a:cs typeface="Petrona" pitchFamily="34" charset="-120"/>
              </a:rPr>
              <a:t>Organizational General Intelligence</a:t>
            </a:r>
            <a:endParaRPr lang="en-US" sz="5103" dirty="0">
              <a:solidFill>
                <a:srgbClr val="D6C3FF"/>
              </a:solidFill>
              <a:latin typeface="Aptos" panose="020B0004020202020204" pitchFamily="34" charset="0"/>
            </a:endParaRPr>
          </a:p>
        </p:txBody>
      </p:sp>
      <p:sp>
        <p:nvSpPr>
          <p:cNvPr id="10" name="Text 2">
            <a:extLst>
              <a:ext uri="{FF2B5EF4-FFF2-40B4-BE49-F238E27FC236}">
                <a16:creationId xmlns:a16="http://schemas.microsoft.com/office/drawing/2014/main" id="{A5D8A66C-7BB6-DBE2-B603-04EE8F6CB59B}"/>
              </a:ext>
            </a:extLst>
          </p:cNvPr>
          <p:cNvSpPr/>
          <p:nvPr/>
        </p:nvSpPr>
        <p:spPr>
          <a:xfrm>
            <a:off x="701211" y="5774014"/>
            <a:ext cx="13227974" cy="161115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buNone/>
            </a:pPr>
            <a:r>
              <a:rPr lang="en-US" sz="3200" kern="0" spc="-82" dirty="0">
                <a:solidFill>
                  <a:srgbClr val="FFFFFF"/>
                </a:solidFill>
                <a:latin typeface="Aptos" panose="020B0004020202020204" pitchFamily="34" charset="0"/>
                <a:ea typeface="Petrona" pitchFamily="34" charset="-122"/>
                <a:cs typeface="Segoe UI" panose="020B0502040204020203" pitchFamily="34" charset="0"/>
              </a:rPr>
              <a:t>”OGI is a </a:t>
            </a:r>
            <a:r>
              <a:rPr lang="en-US" sz="3200" kern="0" spc="-82" dirty="0">
                <a:solidFill>
                  <a:srgbClr val="D883FF"/>
                </a:solidFill>
                <a:latin typeface="Aptos" panose="020B0004020202020204" pitchFamily="34" charset="0"/>
                <a:ea typeface="Petrona" pitchFamily="34" charset="-122"/>
                <a:cs typeface="Segoe UI" panose="020B0502040204020203" pitchFamily="34" charset="0"/>
              </a:rPr>
              <a:t>central intelligence </a:t>
            </a:r>
            <a:r>
              <a:rPr lang="en-US" sz="3200" kern="0" spc="-82" dirty="0">
                <a:solidFill>
                  <a:srgbClr val="FFFFFF"/>
                </a:solidFill>
                <a:latin typeface="Aptos" panose="020B0004020202020204" pitchFamily="34" charset="0"/>
                <a:ea typeface="Petrona" pitchFamily="34" charset="-122"/>
                <a:cs typeface="Segoe UI" panose="020B0502040204020203" pitchFamily="34" charset="0"/>
              </a:rPr>
              <a:t>that integrates all organizational AI, predicts outcomes, enhances decision making and autonomously manage agents to achieve organization’s strategic goals."</a:t>
            </a:r>
            <a:endParaRPr lang="en-US" sz="3200" dirty="0"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9389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524">
              <a:alpha val="75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864037" y="1601661"/>
            <a:ext cx="9494520" cy="64805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103"/>
              </a:lnSpc>
              <a:buNone/>
            </a:pPr>
            <a:r>
              <a:rPr lang="en-US" sz="4000" kern="0" spc="-82" dirty="0">
                <a:solidFill>
                  <a:srgbClr val="FF8AAF"/>
                </a:solidFill>
                <a:latin typeface="Aptos" panose="020B0004020202020204" pitchFamily="34" charset="0"/>
                <a:ea typeface="Petrona" pitchFamily="34" charset="-122"/>
                <a:cs typeface="Petrona" pitchFamily="34" charset="-120"/>
              </a:rPr>
              <a:t>Enterprises and Startups Building on Lyzr</a:t>
            </a:r>
            <a:endParaRPr lang="en-US" sz="4000" dirty="0">
              <a:latin typeface="Aptos" panose="020B0004020202020204" pitchFamily="34" charset="0"/>
            </a:endParaRPr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37" y="2923580"/>
            <a:ext cx="12902327" cy="352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6162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524">
              <a:alpha val="75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864037" y="1100052"/>
            <a:ext cx="12058587" cy="80998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6379"/>
              </a:lnSpc>
              <a:buNone/>
            </a:pPr>
            <a:r>
              <a:rPr lang="en-US" sz="5103" kern="0" spc="-102" dirty="0" err="1">
                <a:solidFill>
                  <a:srgbClr val="FF8AAF"/>
                </a:solidFill>
                <a:latin typeface="Aptos" panose="020B0004020202020204" pitchFamily="34" charset="0"/>
                <a:ea typeface="Petrona" pitchFamily="34" charset="-122"/>
                <a:cs typeface="Segoe UI" panose="020B0502040204020203" pitchFamily="34" charset="0"/>
              </a:rPr>
              <a:t>Lyzr</a:t>
            </a:r>
            <a:r>
              <a:rPr lang="en-US" sz="5103" kern="0" spc="-102" dirty="0">
                <a:solidFill>
                  <a:srgbClr val="FF8AAF"/>
                </a:solidFill>
                <a:latin typeface="Aptos" panose="020B0004020202020204" pitchFamily="34" charset="0"/>
                <a:ea typeface="Petrona" pitchFamily="34" charset="-122"/>
                <a:cs typeface="Segoe UI" panose="020B0502040204020203" pitchFamily="34" charset="0"/>
              </a:rPr>
              <a:t> helps you in your path to the OGI</a:t>
            </a:r>
            <a:endParaRPr lang="en-US" sz="5103" dirty="0"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864037" y="4766667"/>
            <a:ext cx="12902327" cy="30480"/>
          </a:xfrm>
          <a:prstGeom prst="roundRect">
            <a:avLst>
              <a:gd name="adj" fmla="val 340200"/>
            </a:avLst>
          </a:prstGeom>
          <a:solidFill>
            <a:srgbClr val="48367C"/>
          </a:solidFill>
          <a:ln>
            <a:solidFill>
              <a:schemeClr val="bg1"/>
            </a:solidFill>
          </a:ln>
        </p:spPr>
        <p:txBody>
          <a:bodyPr/>
          <a:lstStyle/>
          <a:p>
            <a:endParaRPr lang="en-US"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2368987" y="3902631"/>
            <a:ext cx="30480" cy="864037"/>
          </a:xfrm>
          <a:prstGeom prst="roundRect">
            <a:avLst>
              <a:gd name="adj" fmla="val 340200"/>
            </a:avLst>
          </a:prstGeom>
          <a:solidFill>
            <a:srgbClr val="48367C"/>
          </a:solidFill>
          <a:ln/>
        </p:spPr>
        <p:txBody>
          <a:bodyPr/>
          <a:lstStyle/>
          <a:p>
            <a:endParaRPr lang="en-US"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2168247" y="4550688"/>
            <a:ext cx="431959" cy="431959"/>
          </a:xfrm>
          <a:prstGeom prst="roundRect">
            <a:avLst>
              <a:gd name="adj" fmla="val 24005"/>
            </a:avLst>
          </a:prstGeom>
          <a:solidFill>
            <a:srgbClr val="2F1D63"/>
          </a:solidFill>
          <a:ln w="15240">
            <a:solidFill>
              <a:srgbClr val="48367C"/>
            </a:solidFill>
            <a:prstDash val="solid"/>
          </a:ln>
        </p:spPr>
        <p:txBody>
          <a:bodyPr/>
          <a:lstStyle/>
          <a:p>
            <a:endParaRPr lang="en-US"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1110853" y="3250644"/>
            <a:ext cx="2546747" cy="40505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189"/>
              </a:lnSpc>
              <a:buNone/>
            </a:pPr>
            <a:r>
              <a:rPr lang="en-US" sz="2552" kern="0" spc="-51" dirty="0">
                <a:solidFill>
                  <a:srgbClr val="E0D6DE"/>
                </a:solidFill>
                <a:latin typeface="Aptos" panose="020B0004020202020204" pitchFamily="34" charset="0"/>
                <a:ea typeface="Petrona" pitchFamily="34" charset="-122"/>
                <a:cs typeface="Segoe UI" panose="020B0502040204020203" pitchFamily="34" charset="0"/>
              </a:rPr>
              <a:t>Function Calling</a:t>
            </a:r>
            <a:endParaRPr lang="en-US" sz="2552" dirty="0"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4012525" y="4766667"/>
            <a:ext cx="30480" cy="864037"/>
          </a:xfrm>
          <a:prstGeom prst="roundRect">
            <a:avLst>
              <a:gd name="adj" fmla="val 340200"/>
            </a:avLst>
          </a:prstGeom>
          <a:solidFill>
            <a:srgbClr val="48367C"/>
          </a:solidFill>
          <a:ln/>
        </p:spPr>
        <p:txBody>
          <a:bodyPr/>
          <a:lstStyle/>
          <a:p>
            <a:endParaRPr lang="en-US"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3811786" y="4550688"/>
            <a:ext cx="431959" cy="431959"/>
          </a:xfrm>
          <a:prstGeom prst="roundRect">
            <a:avLst>
              <a:gd name="adj" fmla="val 24005"/>
            </a:avLst>
          </a:prstGeom>
          <a:solidFill>
            <a:srgbClr val="2F1D63"/>
          </a:solidFill>
          <a:ln w="15240">
            <a:solidFill>
              <a:srgbClr val="48367C"/>
            </a:solidFill>
            <a:prstDash val="solid"/>
          </a:ln>
        </p:spPr>
        <p:txBody>
          <a:bodyPr/>
          <a:lstStyle/>
          <a:p>
            <a:endParaRPr lang="en-US"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2754392" y="5877639"/>
            <a:ext cx="2546866" cy="81010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3189"/>
              </a:lnSpc>
              <a:buNone/>
            </a:pPr>
            <a:r>
              <a:rPr lang="en-US" sz="2552" kern="0" spc="-51" dirty="0">
                <a:solidFill>
                  <a:srgbClr val="E0D6DE"/>
                </a:solidFill>
                <a:latin typeface="Aptos" panose="020B0004020202020204" pitchFamily="34" charset="0"/>
                <a:ea typeface="Petrona" pitchFamily="34" charset="-122"/>
                <a:cs typeface="Segoe UI" panose="020B0502040204020203" pitchFamily="34" charset="0"/>
              </a:rPr>
              <a:t>Single Task Agents</a:t>
            </a:r>
            <a:endParaRPr lang="en-US" sz="2552" dirty="0"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5656183" y="3902631"/>
            <a:ext cx="30480" cy="864037"/>
          </a:xfrm>
          <a:prstGeom prst="roundRect">
            <a:avLst>
              <a:gd name="adj" fmla="val 340200"/>
            </a:avLst>
          </a:prstGeom>
          <a:solidFill>
            <a:srgbClr val="48367C"/>
          </a:solidFill>
          <a:ln/>
        </p:spPr>
        <p:txBody>
          <a:bodyPr/>
          <a:lstStyle/>
          <a:p>
            <a:endParaRPr lang="en-US"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5455444" y="4550688"/>
            <a:ext cx="431959" cy="431959"/>
          </a:xfrm>
          <a:prstGeom prst="roundRect">
            <a:avLst>
              <a:gd name="adj" fmla="val 24005"/>
            </a:avLst>
          </a:prstGeom>
          <a:solidFill>
            <a:srgbClr val="2F1D63"/>
          </a:solidFill>
          <a:ln w="15240">
            <a:solidFill>
              <a:srgbClr val="48367C"/>
            </a:solidFill>
            <a:prstDash val="solid"/>
          </a:ln>
        </p:spPr>
        <p:txBody>
          <a:bodyPr/>
          <a:lstStyle/>
          <a:p>
            <a:endParaRPr lang="en-US"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4398050" y="2845594"/>
            <a:ext cx="2546866" cy="81010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3189"/>
              </a:lnSpc>
              <a:buNone/>
            </a:pPr>
            <a:r>
              <a:rPr lang="en-US" sz="2552" kern="0" spc="-51" dirty="0">
                <a:solidFill>
                  <a:srgbClr val="E0D6DE"/>
                </a:solidFill>
                <a:latin typeface="Aptos" panose="020B0004020202020204" pitchFamily="34" charset="0"/>
                <a:ea typeface="Petrona" pitchFamily="34" charset="-122"/>
                <a:cs typeface="Segoe UI" panose="020B0502040204020203" pitchFamily="34" charset="0"/>
              </a:rPr>
              <a:t>Universal Agent Architecture</a:t>
            </a:r>
            <a:endParaRPr lang="en-US" sz="2552" dirty="0"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15" name="Shape 12"/>
          <p:cNvSpPr/>
          <p:nvPr/>
        </p:nvSpPr>
        <p:spPr>
          <a:xfrm>
            <a:off x="7299841" y="4766667"/>
            <a:ext cx="30480" cy="864037"/>
          </a:xfrm>
          <a:prstGeom prst="roundRect">
            <a:avLst>
              <a:gd name="adj" fmla="val 340200"/>
            </a:avLst>
          </a:prstGeom>
          <a:solidFill>
            <a:srgbClr val="48367C"/>
          </a:solidFill>
          <a:ln/>
        </p:spPr>
        <p:txBody>
          <a:bodyPr/>
          <a:lstStyle/>
          <a:p>
            <a:endParaRPr lang="en-US"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16" name="Shape 13"/>
          <p:cNvSpPr/>
          <p:nvPr/>
        </p:nvSpPr>
        <p:spPr>
          <a:xfrm>
            <a:off x="7099102" y="4550688"/>
            <a:ext cx="431959" cy="431959"/>
          </a:xfrm>
          <a:prstGeom prst="roundRect">
            <a:avLst>
              <a:gd name="adj" fmla="val 24005"/>
            </a:avLst>
          </a:prstGeom>
          <a:solidFill>
            <a:srgbClr val="2F1D63"/>
          </a:solidFill>
          <a:ln w="15240">
            <a:solidFill>
              <a:srgbClr val="48367C"/>
            </a:solidFill>
            <a:prstDash val="solid"/>
          </a:ln>
        </p:spPr>
        <p:txBody>
          <a:bodyPr/>
          <a:lstStyle/>
          <a:p>
            <a:endParaRPr lang="en-US"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6041707" y="5877639"/>
            <a:ext cx="2546866" cy="81010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3189"/>
              </a:lnSpc>
              <a:buNone/>
            </a:pPr>
            <a:r>
              <a:rPr lang="en-US" sz="2552" kern="0" spc="-51" dirty="0">
                <a:solidFill>
                  <a:srgbClr val="E0D6DE"/>
                </a:solidFill>
                <a:latin typeface="Aptos" panose="020B0004020202020204" pitchFamily="34" charset="0"/>
                <a:ea typeface="Petrona" pitchFamily="34" charset="-122"/>
                <a:cs typeface="Segoe UI" panose="020B0502040204020203" pitchFamily="34" charset="0"/>
              </a:rPr>
              <a:t>Autonomous Agents</a:t>
            </a:r>
            <a:endParaRPr lang="en-US" sz="2552" dirty="0"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18" name="Shape 15"/>
          <p:cNvSpPr/>
          <p:nvPr/>
        </p:nvSpPr>
        <p:spPr>
          <a:xfrm>
            <a:off x="8943499" y="3902631"/>
            <a:ext cx="30480" cy="864037"/>
          </a:xfrm>
          <a:prstGeom prst="roundRect">
            <a:avLst>
              <a:gd name="adj" fmla="val 340200"/>
            </a:avLst>
          </a:prstGeom>
          <a:solidFill>
            <a:srgbClr val="48367C"/>
          </a:solidFill>
          <a:ln/>
        </p:spPr>
        <p:txBody>
          <a:bodyPr/>
          <a:lstStyle/>
          <a:p>
            <a:endParaRPr lang="en-US"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19" name="Shape 16"/>
          <p:cNvSpPr/>
          <p:nvPr/>
        </p:nvSpPr>
        <p:spPr>
          <a:xfrm>
            <a:off x="8742759" y="4550688"/>
            <a:ext cx="431959" cy="431959"/>
          </a:xfrm>
          <a:prstGeom prst="roundRect">
            <a:avLst>
              <a:gd name="adj" fmla="val 24005"/>
            </a:avLst>
          </a:prstGeom>
          <a:solidFill>
            <a:srgbClr val="2F1D63"/>
          </a:solidFill>
          <a:ln w="15240">
            <a:solidFill>
              <a:srgbClr val="48367C"/>
            </a:solidFill>
            <a:prstDash val="solid"/>
          </a:ln>
        </p:spPr>
        <p:txBody>
          <a:bodyPr/>
          <a:lstStyle/>
          <a:p>
            <a:endParaRPr lang="en-US"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20" name="Text 17"/>
          <p:cNvSpPr/>
          <p:nvPr/>
        </p:nvSpPr>
        <p:spPr>
          <a:xfrm>
            <a:off x="7685365" y="2845594"/>
            <a:ext cx="2546866" cy="81010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3189"/>
              </a:lnSpc>
              <a:buNone/>
            </a:pPr>
            <a:r>
              <a:rPr lang="en-US" sz="2552" kern="0" spc="-51" dirty="0">
                <a:solidFill>
                  <a:srgbClr val="E0D6DE"/>
                </a:solidFill>
                <a:latin typeface="Aptos" panose="020B0004020202020204" pitchFamily="34" charset="0"/>
                <a:ea typeface="Petrona" pitchFamily="34" charset="-122"/>
                <a:cs typeface="Segoe UI" panose="020B0502040204020203" pitchFamily="34" charset="0"/>
              </a:rPr>
              <a:t>Agentic Automation</a:t>
            </a:r>
            <a:endParaRPr lang="en-US" sz="2552" dirty="0"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21" name="Shape 18"/>
          <p:cNvSpPr/>
          <p:nvPr/>
        </p:nvSpPr>
        <p:spPr>
          <a:xfrm>
            <a:off x="10587157" y="4766667"/>
            <a:ext cx="30480" cy="864037"/>
          </a:xfrm>
          <a:prstGeom prst="roundRect">
            <a:avLst>
              <a:gd name="adj" fmla="val 340200"/>
            </a:avLst>
          </a:prstGeom>
          <a:solidFill>
            <a:srgbClr val="48367C"/>
          </a:solidFill>
          <a:ln/>
        </p:spPr>
        <p:txBody>
          <a:bodyPr/>
          <a:lstStyle/>
          <a:p>
            <a:endParaRPr lang="en-US"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22" name="Shape 19"/>
          <p:cNvSpPr/>
          <p:nvPr/>
        </p:nvSpPr>
        <p:spPr>
          <a:xfrm>
            <a:off x="10386417" y="4550688"/>
            <a:ext cx="431959" cy="431959"/>
          </a:xfrm>
          <a:prstGeom prst="roundRect">
            <a:avLst>
              <a:gd name="adj" fmla="val 24005"/>
            </a:avLst>
          </a:prstGeom>
          <a:solidFill>
            <a:srgbClr val="2F1D63"/>
          </a:solidFill>
          <a:ln w="15240">
            <a:solidFill>
              <a:srgbClr val="48367C"/>
            </a:solidFill>
            <a:prstDash val="solid"/>
          </a:ln>
        </p:spPr>
        <p:txBody>
          <a:bodyPr/>
          <a:lstStyle/>
          <a:p>
            <a:endParaRPr lang="en-US"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23" name="Text 20"/>
          <p:cNvSpPr/>
          <p:nvPr/>
        </p:nvSpPr>
        <p:spPr>
          <a:xfrm>
            <a:off x="9329023" y="5877639"/>
            <a:ext cx="2546866" cy="81010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3189"/>
              </a:lnSpc>
              <a:buNone/>
            </a:pPr>
            <a:r>
              <a:rPr lang="en-US" sz="2552" kern="0" spc="-51" dirty="0">
                <a:solidFill>
                  <a:srgbClr val="E0D6DE"/>
                </a:solidFill>
                <a:latin typeface="Aptos" panose="020B0004020202020204" pitchFamily="34" charset="0"/>
                <a:ea typeface="Petrona" pitchFamily="34" charset="-122"/>
                <a:cs typeface="Segoe UI" panose="020B0502040204020203" pitchFamily="34" charset="0"/>
              </a:rPr>
              <a:t>Inter Agent Communication</a:t>
            </a:r>
            <a:endParaRPr lang="en-US" sz="2552" dirty="0"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24" name="Shape 21"/>
          <p:cNvSpPr/>
          <p:nvPr/>
        </p:nvSpPr>
        <p:spPr>
          <a:xfrm>
            <a:off x="12230814" y="3902631"/>
            <a:ext cx="30480" cy="864037"/>
          </a:xfrm>
          <a:prstGeom prst="roundRect">
            <a:avLst>
              <a:gd name="adj" fmla="val 340200"/>
            </a:avLst>
          </a:prstGeom>
          <a:solidFill>
            <a:srgbClr val="48367C"/>
          </a:solidFill>
          <a:ln/>
        </p:spPr>
        <p:txBody>
          <a:bodyPr/>
          <a:lstStyle/>
          <a:p>
            <a:endParaRPr lang="en-US"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25" name="Shape 22"/>
          <p:cNvSpPr/>
          <p:nvPr/>
        </p:nvSpPr>
        <p:spPr>
          <a:xfrm>
            <a:off x="12030075" y="4550688"/>
            <a:ext cx="431959" cy="431959"/>
          </a:xfrm>
          <a:prstGeom prst="roundRect">
            <a:avLst>
              <a:gd name="adj" fmla="val 24005"/>
            </a:avLst>
          </a:prstGeom>
          <a:solidFill>
            <a:srgbClr val="2F1D63"/>
          </a:solidFill>
          <a:ln w="15240">
            <a:solidFill>
              <a:srgbClr val="48367C"/>
            </a:solidFill>
            <a:prstDash val="solid"/>
          </a:ln>
        </p:spPr>
        <p:txBody>
          <a:bodyPr/>
          <a:lstStyle/>
          <a:p>
            <a:endParaRPr lang="en-US"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26" name="Text 23"/>
          <p:cNvSpPr/>
          <p:nvPr/>
        </p:nvSpPr>
        <p:spPr>
          <a:xfrm>
            <a:off x="10935447" y="3022281"/>
            <a:ext cx="2546866" cy="40505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189"/>
              </a:lnSpc>
              <a:buNone/>
            </a:pPr>
            <a:r>
              <a:rPr lang="en-US" sz="2552" kern="0" spc="-51" dirty="0">
                <a:solidFill>
                  <a:srgbClr val="E0D6DE"/>
                </a:solidFill>
                <a:latin typeface="Aptos" panose="020B0004020202020204" pitchFamily="34" charset="0"/>
                <a:ea typeface="Petrona" pitchFamily="34" charset="-122"/>
                <a:cs typeface="Segoe UI" panose="020B0502040204020203" pitchFamily="34" charset="0"/>
              </a:rPr>
              <a:t>OGI</a:t>
            </a:r>
            <a:endParaRPr lang="en-US" sz="2552" dirty="0"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524">
              <a:alpha val="75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864037" y="2332196"/>
            <a:ext cx="11477149" cy="80998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6379"/>
              </a:lnSpc>
              <a:buNone/>
            </a:pPr>
            <a:r>
              <a:rPr lang="en-US" sz="5103" kern="0" spc="-102" dirty="0">
                <a:solidFill>
                  <a:srgbClr val="FF8AAF"/>
                </a:solidFill>
                <a:latin typeface="Aptos" panose="020B0004020202020204" pitchFamily="34" charset="0"/>
                <a:ea typeface="Petrona" pitchFamily="34" charset="-122"/>
                <a:cs typeface="Petrona" pitchFamily="34" charset="-120"/>
              </a:rPr>
              <a:t>Lyzr is built keeping enterprises in mind</a:t>
            </a:r>
            <a:endParaRPr lang="en-US" sz="5103" dirty="0">
              <a:latin typeface="Aptos" panose="020B00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864037" y="3759279"/>
            <a:ext cx="2773918" cy="40505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3189"/>
              </a:lnSpc>
              <a:buNone/>
            </a:pPr>
            <a:r>
              <a:rPr lang="en-US" sz="2552" b="1" kern="0" spc="-51" dirty="0">
                <a:solidFill>
                  <a:srgbClr val="FF8AAF"/>
                </a:solidFill>
                <a:latin typeface="Aptos" panose="020B0004020202020204" pitchFamily="34" charset="0"/>
                <a:ea typeface="Petrona" pitchFamily="34" charset="-122"/>
                <a:cs typeface="Petrona" pitchFamily="34" charset="-120"/>
              </a:rPr>
              <a:t>Data Privacy</a:t>
            </a:r>
            <a:endParaRPr lang="en-US" sz="2552" dirty="0">
              <a:latin typeface="Aptos" panose="020B00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864037" y="4411147"/>
            <a:ext cx="2773918" cy="126396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488"/>
              </a:lnSpc>
              <a:buNone/>
            </a:pPr>
            <a:r>
              <a:rPr lang="en-US" sz="1555" kern="0" spc="-39" dirty="0">
                <a:solidFill>
                  <a:srgbClr val="E0D6DE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Lyzr's agents and the OGI studio runs locally on customer's cloud ensuring data privacy and control.</a:t>
            </a:r>
            <a:endParaRPr lang="en-US" sz="1555" dirty="0">
              <a:latin typeface="Aptos" panose="020B00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4247793" y="3759279"/>
            <a:ext cx="2773918" cy="40505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3189"/>
              </a:lnSpc>
              <a:buNone/>
            </a:pPr>
            <a:r>
              <a:rPr lang="en-US" sz="2552" b="1" kern="0" spc="-51" dirty="0">
                <a:solidFill>
                  <a:srgbClr val="FF8AAF"/>
                </a:solidFill>
                <a:latin typeface="Aptos" panose="020B0004020202020204" pitchFamily="34" charset="0"/>
                <a:ea typeface="Petrona" pitchFamily="34" charset="-122"/>
                <a:cs typeface="Petrona" pitchFamily="34" charset="-120"/>
              </a:rPr>
              <a:t>Responsible AI</a:t>
            </a:r>
            <a:endParaRPr lang="en-US" sz="2552" dirty="0">
              <a:latin typeface="Aptos" panose="020B00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4247793" y="4411147"/>
            <a:ext cx="2751059" cy="126396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488"/>
              </a:lnSpc>
              <a:buNone/>
            </a:pPr>
            <a:r>
              <a:rPr lang="en-US" sz="1555" kern="0" spc="-39" dirty="0">
                <a:solidFill>
                  <a:srgbClr val="E0D6DE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Features like </a:t>
            </a:r>
            <a:r>
              <a:rPr lang="en-US" sz="1555" kern="0" spc="-39" dirty="0">
                <a:solidFill>
                  <a:srgbClr val="D883FF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Toxicity Controller</a:t>
            </a:r>
            <a:r>
              <a:rPr lang="en-US" sz="1555" kern="0" spc="-39" dirty="0">
                <a:solidFill>
                  <a:srgbClr val="E0D6DE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en-US" sz="1555" kern="0" spc="-39" dirty="0">
                <a:solidFill>
                  <a:srgbClr val="D883FF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Guardrails Manager for PII Redaction, Agent Eval </a:t>
            </a:r>
            <a:r>
              <a:rPr lang="en-US" sz="1555" kern="0" spc="-39" dirty="0">
                <a:solidFill>
                  <a:srgbClr val="E0D6DE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help enterprises run predictable agents.</a:t>
            </a:r>
            <a:endParaRPr lang="en-US" sz="1555" dirty="0">
              <a:latin typeface="Aptos" panose="020B00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7631549" y="3759279"/>
            <a:ext cx="2773918" cy="40505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3189"/>
              </a:lnSpc>
              <a:buNone/>
            </a:pPr>
            <a:r>
              <a:rPr lang="en-US" sz="2552" b="1" kern="0" spc="-51" dirty="0">
                <a:solidFill>
                  <a:srgbClr val="FF8AAF"/>
                </a:solidFill>
                <a:latin typeface="Aptos" panose="020B0004020202020204" pitchFamily="34" charset="0"/>
                <a:ea typeface="Petrona" pitchFamily="34" charset="-122"/>
                <a:cs typeface="Petrona" pitchFamily="34" charset="-120"/>
              </a:rPr>
              <a:t>Human Led</a:t>
            </a:r>
            <a:endParaRPr lang="en-US" sz="2552" dirty="0">
              <a:latin typeface="Aptos" panose="020B0004020202020204" pitchFamily="34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7631549" y="4411147"/>
            <a:ext cx="2773918" cy="126396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488"/>
              </a:lnSpc>
              <a:buNone/>
            </a:pPr>
            <a:r>
              <a:rPr lang="en-US" sz="1555" kern="0" spc="-39" dirty="0">
                <a:solidFill>
                  <a:srgbClr val="E0D6DE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It's all about humans at Lyzr. Features like Instructions Handler, Human-in-loop, RLHF gives more control to humans.</a:t>
            </a:r>
            <a:endParaRPr lang="en-US" sz="1555" dirty="0">
              <a:latin typeface="Aptos" panose="020B0004020202020204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11015305" y="3759279"/>
            <a:ext cx="2773918" cy="40505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3189"/>
              </a:lnSpc>
              <a:buNone/>
            </a:pPr>
            <a:r>
              <a:rPr lang="en-US" sz="2552" b="1" kern="0" spc="-51" dirty="0">
                <a:solidFill>
                  <a:srgbClr val="FF8AAF"/>
                </a:solidFill>
                <a:latin typeface="Aptos" panose="020B0004020202020204" pitchFamily="34" charset="0"/>
                <a:ea typeface="Petrona" pitchFamily="34" charset="-122"/>
                <a:cs typeface="Petrona" pitchFamily="34" charset="-120"/>
              </a:rPr>
              <a:t>Transparency</a:t>
            </a:r>
            <a:endParaRPr lang="en-US" sz="2552" dirty="0">
              <a:latin typeface="Aptos" panose="020B000402020202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11015305" y="4411147"/>
            <a:ext cx="2773918" cy="126396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488"/>
              </a:lnSpc>
              <a:buNone/>
            </a:pPr>
            <a:r>
              <a:rPr lang="en-US" sz="1555" kern="0" spc="-39" dirty="0">
                <a:solidFill>
                  <a:srgbClr val="E0D6DE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Builders can access and edit the system prompts, manage data logs, monitor LLM usage, check hallucinations.</a:t>
            </a:r>
            <a:endParaRPr lang="en-US" sz="1555" dirty="0">
              <a:latin typeface="Aptos" panose="020B00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651</TotalTime>
  <Words>603</Words>
  <Application>Microsoft Macintosh PowerPoint</Application>
  <PresentationFormat>Custom</PresentationFormat>
  <Paragraphs>115</Paragraphs>
  <Slides>15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Aptos</vt:lpstr>
      <vt:lpstr>Arial</vt:lpstr>
      <vt:lpstr>Cavolini</vt:lpstr>
      <vt:lpstr>Inter</vt:lpstr>
      <vt:lpstr>Petrona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Siva Surendira</cp:lastModifiedBy>
  <cp:revision>24</cp:revision>
  <dcterms:created xsi:type="dcterms:W3CDTF">2024-08-06T17:04:26Z</dcterms:created>
  <dcterms:modified xsi:type="dcterms:W3CDTF">2024-08-11T10:19:19Z</dcterms:modified>
</cp:coreProperties>
</file>