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8" r:id="rId12"/>
    <p:sldId id="26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5"/>
  </p:normalViewPr>
  <p:slideViewPr>
    <p:cSldViewPr snapToGrid="0">
      <p:cViewPr varScale="1">
        <p:scale>
          <a:sx n="108" d="100"/>
          <a:sy n="108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0BDE1-CE18-564F-874A-0583E812731E}" type="datetimeFigureOut">
              <a:rPr lang="en-US" smtClean="0"/>
              <a:t>2/7/24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4655B-9C4B-024C-9223-07E284CB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655B-9C4B-024C-9223-07E284CB91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8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A61B-CFCA-FDD6-1FC2-64EB6E0D9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CAE66-26DF-271D-8BCC-C5A4A8412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948D9-A455-CFD9-9105-492EE44B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9FE7C-7942-1D1D-29D6-EF628CBB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ACD3-EB67-770D-2EBC-C57E8242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1014-82ED-DC34-C4EC-B53EE669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72882-8807-E0A9-5469-F92C5C705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D0AE2-7636-5C24-1C16-76C4984D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3A349-FCED-4635-C886-40D3E3D3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83AB8-6ACB-E36D-1018-D7F0B41C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70E859-5631-48AC-A31F-1CBD4FFA6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B53AF-7DA0-A6B5-5FC4-405C663E1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1AF8D-FCC7-6E7D-06E4-EA05D34B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018EA-56C3-AAC7-C728-391BE68A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D241E-D324-C163-0E3C-B9738655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E893-D08D-4375-723C-06E8DD2F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5F44D-4516-37F6-648B-3F892EAF4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B1A7-948B-2BF5-A526-8268D95E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3741A-BE34-A006-C990-9F57E0CB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7DED3-9A35-0B00-965E-6082990C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5206-FD38-4435-ED20-61F71FFA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F1C42-83CE-54C8-8868-8121FF91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A6AB9-C8D8-920A-E69A-135B4646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22740-83EA-E478-80A8-6E07B1B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9FCD1-4E49-2128-6FFB-02398686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783B-B512-6851-E7CF-BE72C6A6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0149-7EF2-DCB0-271C-9BA57ADEF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E4C12-46F4-52CB-535F-49FA4BF30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26736-168F-A50A-61EE-7DD274E1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698B8-63CD-1FAF-7271-16C537B2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37419-0349-73E3-0766-45ECA91C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92F9-22B4-21FB-5357-6BB95A9B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E7F9-EE42-64D2-D91F-2A0E14C0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9D5CF-4291-E48A-2067-0AC58FD70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DD430-FC93-6404-E9D6-E0EC3FB08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FB619-BAF3-64F7-E168-FB3A5A7D4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24AD4-A7F6-3B3F-2A51-044B70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D3A54B-3C2D-AB3C-68E7-94D958D8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AE62C7-C85E-52D6-D340-0C2A1039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5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5CE9-5ED1-3965-5DDB-E02D9E9A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4A2AD-835E-EECE-A839-7F3EDEE7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B04D1-18D5-438F-91EE-AB40CE10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76D5-C775-3854-4DA3-54E501B2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4AA14-CA55-E77B-EDE9-EBFDBB4E2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5A166-1AA4-3AFE-CBAA-09A5A05F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E9EE-B529-019E-912B-9CCEFF47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6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2F53A-A327-6557-49BF-09ECB857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8D974-7EC5-ADFF-F4A4-C31CDD0C9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C93E7-9FEA-C027-17DD-BCB6CBC3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4F250-68D5-9690-EF86-CDE009AB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F5750-871D-3DF5-87ED-B63A5978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1DA55-9D8F-5E60-7C3A-70985D6A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65FE-04E7-459C-088B-CC12EDC1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F7810-B157-E2BC-4616-4E1E8F875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AF330-8EDA-DB80-D598-E318AD909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79A4B-5585-5179-2A3F-D389EBBC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5D1CE-BFE6-C8C5-39DB-D36C1D63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2F6D1-4B1D-983E-232D-4827B291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8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0627AE-8CE8-60F1-6429-A06CB357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E3346-3CF0-B651-5EEF-ED5E9CB6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06019-5D97-893D-7D09-2A99F519C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F3210-D21D-AD4D-B8BB-F51C10517842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29BEF-6C93-474A-22C3-7EF69B577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08280-9C25-831E-C5EB-CB5E0524B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E519C-63A1-9D49-BD32-CA61432C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82809E-6E00-DD4A-4CB3-CF37B6B985DD}"/>
              </a:ext>
            </a:extLst>
          </p:cNvPr>
          <p:cNvSpPr/>
          <p:nvPr/>
        </p:nvSpPr>
        <p:spPr>
          <a:xfrm>
            <a:off x="6096001" y="1364357"/>
            <a:ext cx="7327391" cy="4201788"/>
          </a:xfrm>
          <a:prstGeom prst="roundRect">
            <a:avLst>
              <a:gd name="adj" fmla="val 638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9AFE9-4121-7302-72A8-CC58D741DC39}"/>
              </a:ext>
            </a:extLst>
          </p:cNvPr>
          <p:cNvSpPr txBox="1"/>
          <p:nvPr/>
        </p:nvSpPr>
        <p:spPr>
          <a:xfrm>
            <a:off x="399189" y="2411011"/>
            <a:ext cx="5633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AI </a:t>
            </a:r>
            <a:r>
              <a:rPr lang="en-US" sz="4400" dirty="0" err="1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SuperAgents</a:t>
            </a:r>
            <a:endParaRPr lang="en-US" sz="4400" dirty="0">
              <a:solidFill>
                <a:schemeClr val="bg1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For Your</a:t>
            </a:r>
          </a:p>
          <a:p>
            <a:r>
              <a:rPr lang="en-US" sz="4400" dirty="0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Business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1BD0C-C738-1CC4-6806-AE46A9CF4B40}"/>
              </a:ext>
            </a:extLst>
          </p:cNvPr>
          <p:cNvSpPr txBox="1"/>
          <p:nvPr/>
        </p:nvSpPr>
        <p:spPr>
          <a:xfrm>
            <a:off x="399188" y="4804614"/>
            <a:ext cx="471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Private Agent SDKs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Ultra Low-Code Agent Framework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Remains in Your Environment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8B729A6-2293-9D82-E04D-0DFC3D65A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37" b="31007"/>
          <a:stretch/>
        </p:blipFill>
        <p:spPr>
          <a:xfrm>
            <a:off x="-318281" y="1090078"/>
            <a:ext cx="3657600" cy="1278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F0F18C-0C0C-1822-6553-ADE06D0AB8EE}"/>
              </a:ext>
            </a:extLst>
          </p:cNvPr>
          <p:cNvSpPr txBox="1"/>
          <p:nvPr/>
        </p:nvSpPr>
        <p:spPr>
          <a:xfrm>
            <a:off x="6163294" y="1628507"/>
            <a:ext cx="596890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Webinar #2</a:t>
            </a:r>
          </a:p>
          <a:p>
            <a:pPr algn="ctr"/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How To Build </a:t>
            </a:r>
            <a:r>
              <a:rPr lang="en-US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GenAI</a:t>
            </a: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Products Using Current AI Stack?</a:t>
            </a:r>
          </a:p>
          <a:p>
            <a:pPr algn="ctr"/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Date: 7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Feb 2024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Presenter: Siva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Surendira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Founder,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Lyzr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AI</a:t>
            </a:r>
          </a:p>
        </p:txBody>
      </p:sp>
    </p:spTree>
    <p:extLst>
      <p:ext uri="{BB962C8B-B14F-4D97-AF65-F5344CB8AC3E}">
        <p14:creationId xmlns:p14="http://schemas.microsoft.com/office/powerpoint/2010/main" val="132885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D3153A-779F-BDA3-C090-E42150A79CC3}"/>
              </a:ext>
            </a:extLst>
          </p:cNvPr>
          <p:cNvSpPr txBox="1"/>
          <p:nvPr/>
        </p:nvSpPr>
        <p:spPr>
          <a:xfrm>
            <a:off x="1041400" y="274639"/>
            <a:ext cx="984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LLM Powered Chat Agent Architecture</a:t>
            </a:r>
          </a:p>
        </p:txBody>
      </p:sp>
      <p:pic>
        <p:nvPicPr>
          <p:cNvPr id="3" name="Picture 2" descr="A diagram of a data processing process&#10;&#10;Description automatically generated">
            <a:extLst>
              <a:ext uri="{FF2B5EF4-FFF2-40B4-BE49-F238E27FC236}">
                <a16:creationId xmlns:a16="http://schemas.microsoft.com/office/drawing/2014/main" id="{3325A308-0EC9-78D7-09A8-EB5F54BC4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6249"/>
            <a:ext cx="10388600" cy="58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FCE70-7716-0DEC-3CA2-B7B4A86D26F6}"/>
              </a:ext>
            </a:extLst>
          </p:cNvPr>
          <p:cNvSpPr txBox="1"/>
          <p:nvPr/>
        </p:nvSpPr>
        <p:spPr>
          <a:xfrm>
            <a:off x="800941" y="1871166"/>
            <a:ext cx="4932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Let’s Build a</a:t>
            </a:r>
          </a:p>
          <a:p>
            <a:r>
              <a:rPr lang="en-US" sz="6000" dirty="0">
                <a:solidFill>
                  <a:schemeClr val="bg1"/>
                </a:solidFill>
              </a:rPr>
              <a:t>PDF QA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99932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E93EF7-8554-C351-1F60-CA6E6B5C8CC4}"/>
              </a:ext>
            </a:extLst>
          </p:cNvPr>
          <p:cNvCxnSpPr/>
          <p:nvPr/>
        </p:nvCxnSpPr>
        <p:spPr>
          <a:xfrm>
            <a:off x="8140700" y="1130300"/>
            <a:ext cx="0" cy="49657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6FB560-6B21-BB8B-59F5-CAE943ACE3B1}"/>
              </a:ext>
            </a:extLst>
          </p:cNvPr>
          <p:cNvSpPr txBox="1"/>
          <p:nvPr/>
        </p:nvSpPr>
        <p:spPr>
          <a:xfrm>
            <a:off x="8489591" y="1905506"/>
            <a:ext cx="33535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Contact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siva@lyzr.ai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ani@lyzr.ai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u="sng" dirty="0">
                <a:solidFill>
                  <a:schemeClr val="bg1"/>
                </a:solidFill>
              </a:rPr>
              <a:t>Website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www.lyzr.ai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E47FA-9F30-E571-0E0C-1EC9B6530449}"/>
              </a:ext>
            </a:extLst>
          </p:cNvPr>
          <p:cNvSpPr txBox="1"/>
          <p:nvPr/>
        </p:nvSpPr>
        <p:spPr>
          <a:xfrm>
            <a:off x="538018" y="1240971"/>
            <a:ext cx="453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Exclusive Webinar Offer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FBC2C-E641-999E-ED60-9AA91D5AEBC2}"/>
              </a:ext>
            </a:extLst>
          </p:cNvPr>
          <p:cNvSpPr txBox="1"/>
          <p:nvPr/>
        </p:nvSpPr>
        <p:spPr>
          <a:xfrm>
            <a:off x="538018" y="2288495"/>
            <a:ext cx="6827981" cy="23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Your first Generative AI MVP development is on us. Here is what you get,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 MVP built for you on your idea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Includes custom app development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1-year </a:t>
            </a:r>
            <a:r>
              <a:rPr lang="en-US" sz="2000" dirty="0" err="1">
                <a:solidFill>
                  <a:schemeClr val="bg1"/>
                </a:solidFill>
              </a:rPr>
              <a:t>Lyzr</a:t>
            </a:r>
            <a:r>
              <a:rPr lang="en-US" sz="2000" dirty="0">
                <a:solidFill>
                  <a:schemeClr val="bg1"/>
                </a:solidFill>
              </a:rPr>
              <a:t> Business License </a:t>
            </a:r>
          </a:p>
        </p:txBody>
      </p:sp>
    </p:spTree>
    <p:extLst>
      <p:ext uri="{BB962C8B-B14F-4D97-AF65-F5344CB8AC3E}">
        <p14:creationId xmlns:p14="http://schemas.microsoft.com/office/powerpoint/2010/main" val="137087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FCE70-7716-0DEC-3CA2-B7B4A86D26F6}"/>
              </a:ext>
            </a:extLst>
          </p:cNvPr>
          <p:cNvSpPr txBox="1"/>
          <p:nvPr/>
        </p:nvSpPr>
        <p:spPr>
          <a:xfrm>
            <a:off x="800941" y="1871166"/>
            <a:ext cx="49325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Time for some</a:t>
            </a:r>
          </a:p>
          <a:p>
            <a:r>
              <a:rPr lang="en-US" sz="9600" dirty="0">
                <a:solidFill>
                  <a:schemeClr val="bg1"/>
                </a:solidFill>
              </a:rPr>
              <a:t>Q&amp;A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0B3369-3852-5757-8241-64E8EACE780B}"/>
              </a:ext>
            </a:extLst>
          </p:cNvPr>
          <p:cNvCxnSpPr/>
          <p:nvPr/>
        </p:nvCxnSpPr>
        <p:spPr>
          <a:xfrm>
            <a:off x="8140700" y="1130300"/>
            <a:ext cx="0" cy="49657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6F513C-2E36-2FC3-7A2C-3CB639A2E253}"/>
              </a:ext>
            </a:extLst>
          </p:cNvPr>
          <p:cNvSpPr txBox="1"/>
          <p:nvPr/>
        </p:nvSpPr>
        <p:spPr>
          <a:xfrm>
            <a:off x="8489591" y="1905506"/>
            <a:ext cx="33535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Contact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siva@lyzr.ai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ani@lyzr.ai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u="sng" dirty="0">
                <a:solidFill>
                  <a:schemeClr val="bg1"/>
                </a:solidFill>
              </a:rPr>
              <a:t>Website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www.lyzr.ai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2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D99B9-8E28-45F4-54F6-24CD94009078}"/>
              </a:ext>
            </a:extLst>
          </p:cNvPr>
          <p:cNvSpPr txBox="1"/>
          <p:nvPr/>
        </p:nvSpPr>
        <p:spPr>
          <a:xfrm>
            <a:off x="10865919" y="6496514"/>
            <a:ext cx="130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siva@lyzr.ai</a:t>
            </a:r>
            <a:endParaRPr lang="en-US" sz="1600" dirty="0">
              <a:solidFill>
                <a:schemeClr val="bg1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8C561F3-8F2F-95E6-36A5-3D9807836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40" t="36733" b="32385"/>
          <a:stretch/>
        </p:blipFill>
        <p:spPr>
          <a:xfrm>
            <a:off x="9395" y="6394936"/>
            <a:ext cx="1190076" cy="426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85D25-115D-2030-2E80-F8D7A2E3BF75}"/>
              </a:ext>
            </a:extLst>
          </p:cNvPr>
          <p:cNvSpPr txBox="1"/>
          <p:nvPr/>
        </p:nvSpPr>
        <p:spPr>
          <a:xfrm>
            <a:off x="665018" y="783771"/>
            <a:ext cx="10295082" cy="476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What’s in the menu today?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7 Layers of a Generative AI Stack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Rapid Rise of </a:t>
            </a:r>
            <a:r>
              <a:rPr lang="en-US" sz="2800" dirty="0" err="1">
                <a:solidFill>
                  <a:schemeClr val="bg1"/>
                </a:solidFill>
              </a:rPr>
              <a:t>GenAI</a:t>
            </a:r>
            <a:r>
              <a:rPr lang="en-US" sz="2800" dirty="0">
                <a:solidFill>
                  <a:schemeClr val="bg1"/>
                </a:solidFill>
              </a:rPr>
              <a:t> Stack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Popular </a:t>
            </a:r>
            <a:r>
              <a:rPr lang="en-US" sz="2800" dirty="0" err="1">
                <a:solidFill>
                  <a:schemeClr val="bg1"/>
                </a:solidFill>
              </a:rPr>
              <a:t>GenAI</a:t>
            </a:r>
            <a:r>
              <a:rPr lang="en-US" sz="2800" dirty="0">
                <a:solidFill>
                  <a:schemeClr val="bg1"/>
                </a:solidFill>
              </a:rPr>
              <a:t> Use Cases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Decoding a Chatbot Architecture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Built with </a:t>
            </a:r>
            <a:r>
              <a:rPr lang="en-US" sz="2800" dirty="0" err="1">
                <a:solidFill>
                  <a:schemeClr val="bg1"/>
                </a:solidFill>
              </a:rPr>
              <a:t>Lyzr</a:t>
            </a:r>
            <a:r>
              <a:rPr lang="en-US" sz="2800" dirty="0">
                <a:solidFill>
                  <a:schemeClr val="bg1"/>
                </a:solidFill>
              </a:rPr>
              <a:t> – A PDF QA Bot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Launch with </a:t>
            </a:r>
            <a:r>
              <a:rPr lang="en-US" sz="2800" dirty="0" err="1">
                <a:solidFill>
                  <a:schemeClr val="bg1"/>
                </a:solidFill>
              </a:rPr>
              <a:t>Streamlit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AD066F-C7ED-B263-A9BB-AC4CF4E40FFA}"/>
              </a:ext>
            </a:extLst>
          </p:cNvPr>
          <p:cNvSpPr txBox="1"/>
          <p:nvPr/>
        </p:nvSpPr>
        <p:spPr>
          <a:xfrm>
            <a:off x="386924" y="274639"/>
            <a:ext cx="974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Layers of an Enterprise-Grade Generative AI Stack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1C715-A550-6C37-C752-3A758434C07E}"/>
              </a:ext>
            </a:extLst>
          </p:cNvPr>
          <p:cNvSpPr txBox="1"/>
          <p:nvPr/>
        </p:nvSpPr>
        <p:spPr>
          <a:xfrm>
            <a:off x="207819" y="5660234"/>
            <a:ext cx="1892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Infrastructure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AE448-3993-B137-3487-DC85E2936AE5}"/>
              </a:ext>
            </a:extLst>
          </p:cNvPr>
          <p:cNvSpPr txBox="1"/>
          <p:nvPr/>
        </p:nvSpPr>
        <p:spPr>
          <a:xfrm>
            <a:off x="207819" y="4974470"/>
            <a:ext cx="265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Foundational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0AB6D-7169-73F8-4703-137B7472CB0D}"/>
              </a:ext>
            </a:extLst>
          </p:cNvPr>
          <p:cNvSpPr txBox="1"/>
          <p:nvPr/>
        </p:nvSpPr>
        <p:spPr>
          <a:xfrm>
            <a:off x="207819" y="4249459"/>
            <a:ext cx="265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Data Stores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8C5AB-19DD-108D-522D-8F84A58EDC8B}"/>
              </a:ext>
            </a:extLst>
          </p:cNvPr>
          <p:cNvSpPr txBox="1"/>
          <p:nvPr/>
        </p:nvSpPr>
        <p:spPr>
          <a:xfrm>
            <a:off x="207819" y="3531192"/>
            <a:ext cx="265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Agent Framework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B69DA-E02E-D187-435D-24894859C66C}"/>
              </a:ext>
            </a:extLst>
          </p:cNvPr>
          <p:cNvSpPr txBox="1"/>
          <p:nvPr/>
        </p:nvSpPr>
        <p:spPr>
          <a:xfrm>
            <a:off x="198894" y="2812925"/>
            <a:ext cx="265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Custom Workflows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DF3C6-49F6-8A9E-D415-70A09F7E7477}"/>
              </a:ext>
            </a:extLst>
          </p:cNvPr>
          <p:cNvSpPr txBox="1"/>
          <p:nvPr/>
        </p:nvSpPr>
        <p:spPr>
          <a:xfrm>
            <a:off x="207819" y="2099381"/>
            <a:ext cx="265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Observability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08464-1E96-7BCD-808A-2D901604689F}"/>
              </a:ext>
            </a:extLst>
          </p:cNvPr>
          <p:cNvSpPr txBox="1"/>
          <p:nvPr/>
        </p:nvSpPr>
        <p:spPr>
          <a:xfrm>
            <a:off x="207819" y="1455092"/>
            <a:ext cx="265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Compliance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DA40B6-C52C-DBCD-89D9-40DE41855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04913"/>
              </p:ext>
            </p:extLst>
          </p:nvPr>
        </p:nvGraphicFramePr>
        <p:xfrm>
          <a:off x="2848919" y="1267918"/>
          <a:ext cx="8977872" cy="4980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7083">
                  <a:extLst>
                    <a:ext uri="{9D8B030D-6E8A-4147-A177-3AD203B41FA5}">
                      <a16:colId xmlns:a16="http://schemas.microsoft.com/office/drawing/2014/main" val="1196416882"/>
                    </a:ext>
                  </a:extLst>
                </a:gridCol>
                <a:gridCol w="4460789">
                  <a:extLst>
                    <a:ext uri="{9D8B030D-6E8A-4147-A177-3AD203B41FA5}">
                      <a16:colId xmlns:a16="http://schemas.microsoft.com/office/drawing/2014/main" val="3595976375"/>
                    </a:ext>
                  </a:extLst>
                </a:gridCol>
              </a:tblGrid>
              <a:tr h="71156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Compliance and security standards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ISO 42001, SOC2, HIPAA, GDPR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3282285"/>
                  </a:ext>
                </a:extLst>
              </a:tr>
              <a:tr h="71156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Monitor and track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GenAI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apps performance. LLM operations in a nutshell.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Lyzr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AIMS, Portkey,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LLM.Report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6387063"/>
                  </a:ext>
                </a:extLst>
              </a:tr>
              <a:tr h="71156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The custom application logic and UI UX components of an application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Streamlit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, React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9745083"/>
                  </a:ext>
                </a:extLst>
              </a:tr>
              <a:tr h="71156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The tooling layer which interactions with LLMs and helps you build generative AI applications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Lyzr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AI,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Langchain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DSPy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LlamaIndex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, Cohere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267200"/>
                  </a:ext>
                </a:extLst>
              </a:tr>
              <a:tr h="71156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Specialized data stores for LLM apps like Vector Databases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Pinecone,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Weaviate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PGVector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ChromaDB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926752"/>
                  </a:ext>
                </a:extLst>
              </a:tr>
              <a:tr h="71156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Large Language Models and Diffusion Models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GPT-4, Claude, Gemini, Llama2 7B, Mistral, Phi2.7, Bert 1B,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MidJourney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, Stability AI, DallE3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476990"/>
                  </a:ext>
                </a:extLst>
              </a:tr>
              <a:tr h="71156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The compute power required to run the models, apps, databases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AWS, Amazon Bedrock, Azure, Google Cloud, Google Vertex AI, Nvidia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608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65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856004-557A-BF4D-39F7-D3668F1928CB}"/>
              </a:ext>
            </a:extLst>
          </p:cNvPr>
          <p:cNvSpPr txBox="1"/>
          <p:nvPr/>
        </p:nvSpPr>
        <p:spPr>
          <a:xfrm>
            <a:off x="386924" y="274639"/>
            <a:ext cx="974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Growing Modern </a:t>
            </a:r>
            <a:r>
              <a:rPr lang="en-US" sz="2800" dirty="0" err="1">
                <a:solidFill>
                  <a:schemeClr val="bg1"/>
                </a:solidFill>
              </a:rPr>
              <a:t>GenAI</a:t>
            </a:r>
            <a:r>
              <a:rPr lang="en-US" sz="2800" dirty="0">
                <a:solidFill>
                  <a:schemeClr val="bg1"/>
                </a:solidFill>
              </a:rPr>
              <a:t> Stack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4410F3F-0693-5DEB-2E47-7ADFCA7C4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" t="10748" r="1673" b="4341"/>
          <a:stretch/>
        </p:blipFill>
        <p:spPr>
          <a:xfrm>
            <a:off x="495354" y="1027394"/>
            <a:ext cx="11157067" cy="55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1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6095E-ED37-D77A-DB26-1D2CFBC53EC3}"/>
              </a:ext>
            </a:extLst>
          </p:cNvPr>
          <p:cNvSpPr txBox="1"/>
          <p:nvPr/>
        </p:nvSpPr>
        <p:spPr>
          <a:xfrm>
            <a:off x="386924" y="274639"/>
            <a:ext cx="1049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Popular </a:t>
            </a:r>
            <a:r>
              <a:rPr lang="en-US" sz="2800" dirty="0" err="1">
                <a:solidFill>
                  <a:schemeClr val="bg1"/>
                </a:solidFill>
              </a:rPr>
              <a:t>GenAI</a:t>
            </a:r>
            <a:r>
              <a:rPr lang="en-US" sz="2800" dirty="0">
                <a:solidFill>
                  <a:schemeClr val="bg1"/>
                </a:solidFill>
              </a:rPr>
              <a:t> Use Cases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0D5605-2EFB-64FB-8CCB-E73C9BB426F4}"/>
              </a:ext>
            </a:extLst>
          </p:cNvPr>
          <p:cNvGraphicFramePr>
            <a:graphicFrameLocks noGrp="1"/>
          </p:cNvGraphicFramePr>
          <p:nvPr/>
        </p:nvGraphicFramePr>
        <p:xfrm>
          <a:off x="1564248" y="1225120"/>
          <a:ext cx="9713352" cy="4674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2952">
                  <a:extLst>
                    <a:ext uri="{9D8B030D-6E8A-4147-A177-3AD203B41FA5}">
                      <a16:colId xmlns:a16="http://schemas.microsoft.com/office/drawing/2014/main" val="3671088937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4242503639"/>
                    </a:ext>
                  </a:extLst>
                </a:gridCol>
              </a:tblGrid>
              <a:tr h="9348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Chat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Customer Support, Lead Generation, Automated Helpdesk, Process Copilots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1174934"/>
                  </a:ext>
                </a:extLst>
              </a:tr>
              <a:tr h="9348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Search (RAG)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Enterprise Search, Context-Aware Apps, Document Search, Knowledge Base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7661"/>
                  </a:ext>
                </a:extLst>
              </a:tr>
              <a:tr h="9348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Synthetic Data Generation, Conversational Analytics, Data Annotation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8293155"/>
                  </a:ext>
                </a:extLst>
              </a:tr>
              <a:tr h="9348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Generators &amp; Summarizers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Marketing Content, Product Docs, Customer Reports, Contracts, Email Templates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779474"/>
                  </a:ext>
                </a:extLst>
              </a:tr>
              <a:tr h="9348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Automation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Meeting Summarizer, Auto SDR, Auto Blog Writer, Auto Claims Processing,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443894"/>
                  </a:ext>
                </a:extLst>
              </a:tr>
            </a:tbl>
          </a:graphicData>
        </a:graphic>
      </p:graphicFrame>
      <p:pic>
        <p:nvPicPr>
          <p:cNvPr id="4" name="Graphic 3" descr="Chat bubble outline">
            <a:extLst>
              <a:ext uri="{FF2B5EF4-FFF2-40B4-BE49-F238E27FC236}">
                <a16:creationId xmlns:a16="http://schemas.microsoft.com/office/drawing/2014/main" id="{2833D282-9167-C8BE-271B-54B848063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074" y="1455697"/>
            <a:ext cx="523220" cy="523220"/>
          </a:xfrm>
          <a:prstGeom prst="rect">
            <a:avLst/>
          </a:prstGeom>
        </p:spPr>
      </p:pic>
      <p:pic>
        <p:nvPicPr>
          <p:cNvPr id="5" name="Graphic 4" descr="Folder Search outline">
            <a:extLst>
              <a:ext uri="{FF2B5EF4-FFF2-40B4-BE49-F238E27FC236}">
                <a16:creationId xmlns:a16="http://schemas.microsoft.com/office/drawing/2014/main" id="{615B950B-7DCA-D3EA-CEF9-A0FAD526D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873" y="2314557"/>
            <a:ext cx="574421" cy="574421"/>
          </a:xfrm>
          <a:prstGeom prst="rect">
            <a:avLst/>
          </a:prstGeom>
        </p:spPr>
      </p:pic>
      <p:pic>
        <p:nvPicPr>
          <p:cNvPr id="6" name="Graphic 5" descr="Bar chart outline">
            <a:extLst>
              <a:ext uri="{FF2B5EF4-FFF2-40B4-BE49-F238E27FC236}">
                <a16:creationId xmlns:a16="http://schemas.microsoft.com/office/drawing/2014/main" id="{B0D08507-0808-5009-1518-1A77811F0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973" y="3275418"/>
            <a:ext cx="492443" cy="492443"/>
          </a:xfrm>
          <a:prstGeom prst="rect">
            <a:avLst/>
          </a:prstGeom>
        </p:spPr>
      </p:pic>
      <p:pic>
        <p:nvPicPr>
          <p:cNvPr id="7" name="Graphic 6" descr="Document outline">
            <a:extLst>
              <a:ext uri="{FF2B5EF4-FFF2-40B4-BE49-F238E27FC236}">
                <a16:creationId xmlns:a16="http://schemas.microsoft.com/office/drawing/2014/main" id="{B4B32C55-C7B5-B1F2-82AD-9211F20577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758" y="4245548"/>
            <a:ext cx="492443" cy="492443"/>
          </a:xfrm>
          <a:prstGeom prst="rect">
            <a:avLst/>
          </a:prstGeom>
        </p:spPr>
      </p:pic>
      <p:pic>
        <p:nvPicPr>
          <p:cNvPr id="8" name="Graphic 7" descr="Robot Hand outline">
            <a:extLst>
              <a:ext uri="{FF2B5EF4-FFF2-40B4-BE49-F238E27FC236}">
                <a16:creationId xmlns:a16="http://schemas.microsoft.com/office/drawing/2014/main" id="{CC1A0F9B-D58A-9CD9-170F-38AC05A7D4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7951" y="5138887"/>
            <a:ext cx="49244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D5CBA-4F46-AC9B-E626-2377F1DF76D8}"/>
              </a:ext>
            </a:extLst>
          </p:cNvPr>
          <p:cNvSpPr txBox="1"/>
          <p:nvPr/>
        </p:nvSpPr>
        <p:spPr>
          <a:xfrm>
            <a:off x="386924" y="274639"/>
            <a:ext cx="1049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Build </a:t>
            </a:r>
            <a:r>
              <a:rPr lang="en-US" sz="2800" dirty="0" err="1">
                <a:solidFill>
                  <a:schemeClr val="bg1"/>
                </a:solidFill>
              </a:rPr>
              <a:t>GenAI</a:t>
            </a:r>
            <a:r>
              <a:rPr lang="en-US" sz="2800" dirty="0">
                <a:solidFill>
                  <a:schemeClr val="bg1"/>
                </a:solidFill>
              </a:rPr>
              <a:t> Apps?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C97AD8-D685-C5E6-85AA-F0A4B7BAE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40430"/>
              </p:ext>
            </p:extLst>
          </p:nvPr>
        </p:nvGraphicFramePr>
        <p:xfrm>
          <a:off x="653144" y="1219982"/>
          <a:ext cx="11008426" cy="522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915">
                  <a:extLst>
                    <a:ext uri="{9D8B030D-6E8A-4147-A177-3AD203B41FA5}">
                      <a16:colId xmlns:a16="http://schemas.microsoft.com/office/drawing/2014/main" val="3864311599"/>
                    </a:ext>
                  </a:extLst>
                </a:gridCol>
                <a:gridCol w="2169419">
                  <a:extLst>
                    <a:ext uri="{9D8B030D-6E8A-4147-A177-3AD203B41FA5}">
                      <a16:colId xmlns:a16="http://schemas.microsoft.com/office/drawing/2014/main" val="896966863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433799164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957158362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951260155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114160303"/>
                    </a:ext>
                  </a:extLst>
                </a:gridCol>
              </a:tblGrid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Tool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Providers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Build Time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Complexity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Flexibility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Learning Curve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921901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Functions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LangChain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LlamaIndex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9981431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797616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063398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69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10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D5CBA-4F46-AC9B-E626-2377F1DF76D8}"/>
              </a:ext>
            </a:extLst>
          </p:cNvPr>
          <p:cNvSpPr txBox="1"/>
          <p:nvPr/>
        </p:nvSpPr>
        <p:spPr>
          <a:xfrm>
            <a:off x="386924" y="274639"/>
            <a:ext cx="1049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Build </a:t>
            </a:r>
            <a:r>
              <a:rPr lang="en-US" sz="2800" dirty="0" err="1">
                <a:solidFill>
                  <a:schemeClr val="bg1"/>
                </a:solidFill>
              </a:rPr>
              <a:t>GenAI</a:t>
            </a:r>
            <a:r>
              <a:rPr lang="en-US" sz="2800" dirty="0">
                <a:solidFill>
                  <a:schemeClr val="bg1"/>
                </a:solidFill>
              </a:rPr>
              <a:t> Apps?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C97AD8-D685-C5E6-85AA-F0A4B7BAE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91130"/>
              </p:ext>
            </p:extLst>
          </p:nvPr>
        </p:nvGraphicFramePr>
        <p:xfrm>
          <a:off x="653144" y="1219982"/>
          <a:ext cx="11008426" cy="522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915">
                  <a:extLst>
                    <a:ext uri="{9D8B030D-6E8A-4147-A177-3AD203B41FA5}">
                      <a16:colId xmlns:a16="http://schemas.microsoft.com/office/drawing/2014/main" val="3864311599"/>
                    </a:ext>
                  </a:extLst>
                </a:gridCol>
                <a:gridCol w="2169419">
                  <a:extLst>
                    <a:ext uri="{9D8B030D-6E8A-4147-A177-3AD203B41FA5}">
                      <a16:colId xmlns:a16="http://schemas.microsoft.com/office/drawing/2014/main" val="896966863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433799164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957158362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951260155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114160303"/>
                    </a:ext>
                  </a:extLst>
                </a:gridCol>
              </a:tblGrid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Tool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Providers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Build Time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Complexity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Flexibility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Learning Curve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921901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Functions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LangChain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LlamaIndex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9981431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APIs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Cohere,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HuggingFace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797616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063398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69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87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D5CBA-4F46-AC9B-E626-2377F1DF76D8}"/>
              </a:ext>
            </a:extLst>
          </p:cNvPr>
          <p:cNvSpPr txBox="1"/>
          <p:nvPr/>
        </p:nvSpPr>
        <p:spPr>
          <a:xfrm>
            <a:off x="386924" y="274639"/>
            <a:ext cx="1049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Build </a:t>
            </a:r>
            <a:r>
              <a:rPr lang="en-US" sz="2800" dirty="0" err="1">
                <a:solidFill>
                  <a:schemeClr val="bg1"/>
                </a:solidFill>
              </a:rPr>
              <a:t>GenAI</a:t>
            </a:r>
            <a:r>
              <a:rPr lang="en-US" sz="2800" dirty="0">
                <a:solidFill>
                  <a:schemeClr val="bg1"/>
                </a:solidFill>
              </a:rPr>
              <a:t> Apps?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C97AD8-D685-C5E6-85AA-F0A4B7BAE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88071"/>
              </p:ext>
            </p:extLst>
          </p:nvPr>
        </p:nvGraphicFramePr>
        <p:xfrm>
          <a:off x="653144" y="1219982"/>
          <a:ext cx="11008426" cy="522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915">
                  <a:extLst>
                    <a:ext uri="{9D8B030D-6E8A-4147-A177-3AD203B41FA5}">
                      <a16:colId xmlns:a16="http://schemas.microsoft.com/office/drawing/2014/main" val="3864311599"/>
                    </a:ext>
                  </a:extLst>
                </a:gridCol>
                <a:gridCol w="2169419">
                  <a:extLst>
                    <a:ext uri="{9D8B030D-6E8A-4147-A177-3AD203B41FA5}">
                      <a16:colId xmlns:a16="http://schemas.microsoft.com/office/drawing/2014/main" val="896966863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433799164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957158362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951260155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114160303"/>
                    </a:ext>
                  </a:extLst>
                </a:gridCol>
              </a:tblGrid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Tool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Providers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Build Time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Complexity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Flexibility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Learning Curve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921901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Functions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LangChain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LlamaIndex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9981431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APIs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Cohere,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HuggingFace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797616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SDKs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Lyzr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063398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69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56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D5CBA-4F46-AC9B-E626-2377F1DF76D8}"/>
              </a:ext>
            </a:extLst>
          </p:cNvPr>
          <p:cNvSpPr txBox="1"/>
          <p:nvPr/>
        </p:nvSpPr>
        <p:spPr>
          <a:xfrm>
            <a:off x="386924" y="274639"/>
            <a:ext cx="1049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Build </a:t>
            </a:r>
            <a:r>
              <a:rPr lang="en-US" sz="2800" dirty="0" err="1">
                <a:solidFill>
                  <a:schemeClr val="bg1"/>
                </a:solidFill>
              </a:rPr>
              <a:t>GenAI</a:t>
            </a:r>
            <a:r>
              <a:rPr lang="en-US" sz="2800" dirty="0">
                <a:solidFill>
                  <a:schemeClr val="bg1"/>
                </a:solidFill>
              </a:rPr>
              <a:t> Apps?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C97AD8-D685-C5E6-85AA-F0A4B7BAE849}"/>
              </a:ext>
            </a:extLst>
          </p:cNvPr>
          <p:cNvGraphicFramePr>
            <a:graphicFrameLocks noGrp="1"/>
          </p:cNvGraphicFramePr>
          <p:nvPr/>
        </p:nvGraphicFramePr>
        <p:xfrm>
          <a:off x="653144" y="1219982"/>
          <a:ext cx="11008426" cy="522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915">
                  <a:extLst>
                    <a:ext uri="{9D8B030D-6E8A-4147-A177-3AD203B41FA5}">
                      <a16:colId xmlns:a16="http://schemas.microsoft.com/office/drawing/2014/main" val="3864311599"/>
                    </a:ext>
                  </a:extLst>
                </a:gridCol>
                <a:gridCol w="2169419">
                  <a:extLst>
                    <a:ext uri="{9D8B030D-6E8A-4147-A177-3AD203B41FA5}">
                      <a16:colId xmlns:a16="http://schemas.microsoft.com/office/drawing/2014/main" val="896966863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433799164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957158362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951260155"/>
                    </a:ext>
                  </a:extLst>
                </a:gridCol>
                <a:gridCol w="1814773">
                  <a:extLst>
                    <a:ext uri="{9D8B030D-6E8A-4147-A177-3AD203B41FA5}">
                      <a16:colId xmlns:a16="http://schemas.microsoft.com/office/drawing/2014/main" val="3114160303"/>
                    </a:ext>
                  </a:extLst>
                </a:gridCol>
              </a:tblGrid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Tool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Providers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Build Time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Complexity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Flexibility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Learning Curve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921901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Functions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LangChain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LlamaIndex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9981431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APIs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Cohere,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HuggingFace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797616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SDKs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Lyzr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063398"/>
                  </a:ext>
                </a:extLst>
              </a:tr>
              <a:tr h="10456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Custom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OpenAI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Functions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Very 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Very 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69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A7428027-A1AC-8D4D-9F57-9C7A8C4E9ACA}" vid="{5CC53691-CB7A-D64B-9FAD-007B668BCC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546</Words>
  <Application>Microsoft Macintosh PowerPoint</Application>
  <PresentationFormat>Widescreen</PresentationFormat>
  <Paragraphs>171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 Surendira</dc:creator>
  <cp:lastModifiedBy>Siva Surendira</cp:lastModifiedBy>
  <cp:revision>6</cp:revision>
  <dcterms:created xsi:type="dcterms:W3CDTF">2024-02-07T00:18:41Z</dcterms:created>
  <dcterms:modified xsi:type="dcterms:W3CDTF">2024-02-07T13:55:23Z</dcterms:modified>
</cp:coreProperties>
</file>